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48"/>
  </p:notesMasterIdLst>
  <p:sldIdLst>
    <p:sldId id="256" r:id="rId2"/>
    <p:sldId id="257" r:id="rId3"/>
    <p:sldId id="259" r:id="rId4"/>
    <p:sldId id="373" r:id="rId5"/>
    <p:sldId id="261" r:id="rId6"/>
    <p:sldId id="262" r:id="rId7"/>
    <p:sldId id="260" r:id="rId8"/>
    <p:sldId id="268" r:id="rId9"/>
    <p:sldId id="265" r:id="rId10"/>
    <p:sldId id="282" r:id="rId11"/>
    <p:sldId id="283" r:id="rId12"/>
    <p:sldId id="266" r:id="rId13"/>
    <p:sldId id="271" r:id="rId14"/>
    <p:sldId id="272" r:id="rId15"/>
    <p:sldId id="376" r:id="rId16"/>
    <p:sldId id="377" r:id="rId17"/>
    <p:sldId id="378" r:id="rId18"/>
    <p:sldId id="369" r:id="rId19"/>
    <p:sldId id="374" r:id="rId20"/>
    <p:sldId id="365" r:id="rId21"/>
    <p:sldId id="372" r:id="rId22"/>
    <p:sldId id="381" r:id="rId23"/>
    <p:sldId id="273" r:id="rId24"/>
    <p:sldId id="281" r:id="rId25"/>
    <p:sldId id="367" r:id="rId26"/>
    <p:sldId id="279" r:id="rId27"/>
    <p:sldId id="276" r:id="rId28"/>
    <p:sldId id="380" r:id="rId29"/>
    <p:sldId id="382" r:id="rId30"/>
    <p:sldId id="277" r:id="rId31"/>
    <p:sldId id="383" r:id="rId32"/>
    <p:sldId id="385" r:id="rId33"/>
    <p:sldId id="384" r:id="rId34"/>
    <p:sldId id="396" r:id="rId35"/>
    <p:sldId id="388" r:id="rId36"/>
    <p:sldId id="387" r:id="rId37"/>
    <p:sldId id="393" r:id="rId38"/>
    <p:sldId id="389" r:id="rId39"/>
    <p:sldId id="394" r:id="rId40"/>
    <p:sldId id="395" r:id="rId41"/>
    <p:sldId id="397" r:id="rId42"/>
    <p:sldId id="398" r:id="rId43"/>
    <p:sldId id="391" r:id="rId44"/>
    <p:sldId id="390" r:id="rId45"/>
    <p:sldId id="358" r:id="rId46"/>
    <p:sldId id="36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2"/>
    <p:restoredTop sz="88243"/>
  </p:normalViewPr>
  <p:slideViewPr>
    <p:cSldViewPr snapToGrid="0">
      <p:cViewPr>
        <p:scale>
          <a:sx n="110" d="100"/>
          <a:sy n="110" d="100"/>
        </p:scale>
        <p:origin x="132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8ACD2-80E1-4238-9172-7866D9F63216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Hourly: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hourly volume ± (daily shape).</a:t>
          </a:r>
        </a:p>
        <a:p>
          <a:pPr algn="ctr"/>
          <a:r>
            <a:rPr lang="en-GB" sz="1400" dirty="0"/>
            <a:t>- Seasonality impact on the hourly volume.</a:t>
          </a:r>
          <a:endParaRPr lang="en-US" sz="1400" dirty="0"/>
        </a:p>
        <a:p>
          <a:pPr algn="ctr"/>
          <a:r>
            <a:rPr lang="en-US" sz="1400" dirty="0"/>
            <a:t>- Holiday impact on the hourly volume ± (daily profile).</a:t>
          </a:r>
          <a:endParaRPr lang="en-GB" sz="14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Change of the daily shape throughout the weeks, months, years.</a:t>
          </a:r>
          <a:r>
            <a:rPr lang="en-GB" sz="1400" dirty="0"/>
            <a:t> </a:t>
          </a:r>
        </a:p>
      </dgm:t>
    </dgm:pt>
    <dgm:pt modelId="{714321AF-9AAF-481F-95EA-ED42AD1EF01A}" type="parTrans" cxnId="{A1E1C683-6CA4-419A-AEC9-C8763703E267}">
      <dgm:prSet/>
      <dgm:spPr/>
      <dgm:t>
        <a:bodyPr/>
        <a:lstStyle/>
        <a:p>
          <a:endParaRPr lang="en-GB"/>
        </a:p>
      </dgm:t>
    </dgm:pt>
    <dgm:pt modelId="{9DD0B026-6609-47E8-B60D-F05F39D5BE4A}" type="sibTrans" cxnId="{A1E1C683-6CA4-419A-AEC9-C8763703E26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Daily: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daily volume.</a:t>
          </a:r>
        </a:p>
        <a:p>
          <a:pPr algn="ctr"/>
          <a:r>
            <a:rPr lang="en-GB" sz="1400" dirty="0"/>
            <a:t>- Seasonality impact on the daily volume.</a:t>
          </a:r>
        </a:p>
        <a:p>
          <a:pPr algn="ctr"/>
          <a:r>
            <a:rPr lang="en-GB" sz="1400" dirty="0"/>
            <a:t>- Holiday impact on the daily volume.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*Faster to run – straight forward analysis on the impact of holidays on demand.</a:t>
          </a:r>
          <a:endParaRPr lang="en-GB" sz="1400" b="0" u="none" dirty="0"/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Monthly: 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Weather/Holidays corrected demand is used as an input </a:t>
          </a:r>
          <a:r>
            <a:rPr lang="en-US" sz="1200" dirty="0"/>
            <a:t>(Taking away weather effects and conveying a cleaner timeseries)</a:t>
          </a:r>
          <a:endParaRPr lang="en-GB" sz="12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(Population + Prices for the Domestic demand)</a:t>
          </a:r>
          <a:endParaRPr lang="en-GB" sz="1400" b="0" u="none" dirty="0"/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776F5A4F-004C-436C-A95A-290F145A67D7}" type="pres">
      <dgm:prSet presAssocID="{3958ACD2-80E1-4238-9172-7866D9F63216}" presName="node" presStyleLbl="node1" presStyleIdx="0" presStyleCnt="3" custScaleY="206489">
        <dgm:presLayoutVars>
          <dgm:bulletEnabled val="1"/>
        </dgm:presLayoutVars>
      </dgm:prSet>
      <dgm:spPr/>
    </dgm:pt>
    <dgm:pt modelId="{CBBAD6D8-5FE6-44D2-99D5-C6EA98661A58}" type="pres">
      <dgm:prSet presAssocID="{9DD0B026-6609-47E8-B60D-F05F39D5BE4A}" presName="sibTrans" presStyleLbl="sibTrans2D1" presStyleIdx="0" presStyleCnt="2"/>
      <dgm:spPr/>
    </dgm:pt>
    <dgm:pt modelId="{DAC5F03F-0562-4DAA-B117-86E00A27D038}" type="pres">
      <dgm:prSet presAssocID="{9DD0B026-6609-47E8-B60D-F05F39D5BE4A}" presName="connectorText" presStyleLbl="sibTrans2D1" presStyleIdx="0" presStyleCnt="2"/>
      <dgm:spPr/>
    </dgm:pt>
    <dgm:pt modelId="{FA8FD5A8-FBCA-427C-AB00-B68B27796302}" type="pres">
      <dgm:prSet presAssocID="{B768ADDC-7831-4CFA-BFE3-6FAB8D76B13F}" presName="node" presStyleLbl="node1" presStyleIdx="1" presStyleCnt="3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1" presStyleCnt="2"/>
      <dgm:spPr/>
    </dgm:pt>
    <dgm:pt modelId="{FA022BC1-50DB-4DBE-B0E7-4CA79E3D20C4}" type="pres">
      <dgm:prSet presAssocID="{62662DC7-7F46-4331-AB98-96B20362B0A3}" presName="connectorText" presStyleLbl="sibTrans2D1" presStyleIdx="1" presStyleCnt="2"/>
      <dgm:spPr/>
    </dgm:pt>
    <dgm:pt modelId="{8F293836-88F7-4BCE-B38F-9B8818D9BD0F}" type="pres">
      <dgm:prSet presAssocID="{CC6C224D-F742-464F-9640-B49C578F2A84}" presName="node" presStyleLbl="node1" presStyleIdx="2" presStyleCnt="3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2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5BA3D46E-C4D2-4E3F-9EF2-348C75FCC32F}" type="presOf" srcId="{9DD0B026-6609-47E8-B60D-F05F39D5BE4A}" destId="{DAC5F03F-0562-4DAA-B117-86E00A27D038}" srcOrd="1" destOrd="0" presId="urn:microsoft.com/office/officeart/2005/8/layout/process1"/>
    <dgm:cxn modelId="{7CB28778-3848-4048-AE11-43E34A2348F3}" type="presOf" srcId="{3958ACD2-80E1-4238-9172-7866D9F63216}" destId="{776F5A4F-004C-436C-A95A-290F145A67D7}" srcOrd="0" destOrd="0" presId="urn:microsoft.com/office/officeart/2005/8/layout/process1"/>
    <dgm:cxn modelId="{A1E1C683-6CA4-419A-AEC9-C8763703E267}" srcId="{9F92484E-726C-4018-A606-63F9B959160E}" destId="{3958ACD2-80E1-4238-9172-7866D9F63216}" srcOrd="0" destOrd="0" parTransId="{714321AF-9AAF-481F-95EA-ED42AD1EF01A}" sibTransId="{9DD0B026-6609-47E8-B60D-F05F39D5BE4A}"/>
    <dgm:cxn modelId="{FF508E92-BE5B-4550-BA1D-EE23716D8D02}" srcId="{9F92484E-726C-4018-A606-63F9B959160E}" destId="{B768ADDC-7831-4CFA-BFE3-6FAB8D76B13F}" srcOrd="1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A09730EA-10FB-4294-90F3-6BED469D6C59}" type="presOf" srcId="{9DD0B026-6609-47E8-B60D-F05F39D5BE4A}" destId="{CBBAD6D8-5FE6-44D2-99D5-C6EA98661A58}" srcOrd="0" destOrd="0" presId="urn:microsoft.com/office/officeart/2005/8/layout/process1"/>
    <dgm:cxn modelId="{27FA70A7-AE38-4F7C-AF16-B1AC4B1719DF}" type="presParOf" srcId="{FF891CF0-CBDC-4D42-98CE-F53A6B570BAB}" destId="{776F5A4F-004C-436C-A95A-290F145A67D7}" srcOrd="0" destOrd="0" presId="urn:microsoft.com/office/officeart/2005/8/layout/process1"/>
    <dgm:cxn modelId="{7CCD1781-E018-4880-9925-248A71587954}" type="presParOf" srcId="{FF891CF0-CBDC-4D42-98CE-F53A6B570BAB}" destId="{CBBAD6D8-5FE6-44D2-99D5-C6EA98661A58}" srcOrd="1" destOrd="0" presId="urn:microsoft.com/office/officeart/2005/8/layout/process1"/>
    <dgm:cxn modelId="{138C7D24-237E-49E1-8616-DA1A9EB8438B}" type="presParOf" srcId="{CBBAD6D8-5FE6-44D2-99D5-C6EA98661A58}" destId="{DAC5F03F-0562-4DAA-B117-86E00A27D038}" srcOrd="0" destOrd="0" presId="urn:microsoft.com/office/officeart/2005/8/layout/process1"/>
    <dgm:cxn modelId="{BB2C9E4D-5B9A-4249-8DAE-5809F74A07F9}" type="presParOf" srcId="{FF891CF0-CBDC-4D42-98CE-F53A6B570BAB}" destId="{FA8FD5A8-FBCA-427C-AB00-B68B27796302}" srcOrd="2" destOrd="0" presId="urn:microsoft.com/office/officeart/2005/8/layout/process1"/>
    <dgm:cxn modelId="{E0D5AEB9-5C22-4E7B-8B6D-70AA35982336}" type="presParOf" srcId="{FF891CF0-CBDC-4D42-98CE-F53A6B570BAB}" destId="{1CC32D66-3992-4617-B608-B1A120FAE9CE}" srcOrd="3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4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1337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49249" y="50586"/>
        <a:ext cx="7521502" cy="910375"/>
      </dsp:txXfrm>
    </dsp:sp>
    <dsp:sp modelId="{BB43CD38-4D66-7F48-B95C-D754C27EE6A1}">
      <dsp:nvSpPr>
        <dsp:cNvPr id="0" name=""/>
        <dsp:cNvSpPr/>
      </dsp:nvSpPr>
      <dsp:spPr>
        <a:xfrm>
          <a:off x="0" y="1022881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49249" y="1072130"/>
        <a:ext cx="7521502" cy="910375"/>
      </dsp:txXfrm>
    </dsp:sp>
    <dsp:sp modelId="{F1B0A1B5-BE37-9443-A105-AA0710582759}">
      <dsp:nvSpPr>
        <dsp:cNvPr id="0" name=""/>
        <dsp:cNvSpPr/>
      </dsp:nvSpPr>
      <dsp:spPr>
        <a:xfrm>
          <a:off x="0" y="2044425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49249" y="2093674"/>
        <a:ext cx="7521502" cy="910375"/>
      </dsp:txXfrm>
    </dsp:sp>
    <dsp:sp modelId="{51B769CF-DAE8-8947-B45F-2658FBB4058D}">
      <dsp:nvSpPr>
        <dsp:cNvPr id="0" name=""/>
        <dsp:cNvSpPr/>
      </dsp:nvSpPr>
      <dsp:spPr>
        <a:xfrm>
          <a:off x="0" y="3065969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49249" y="3115218"/>
        <a:ext cx="7521502" cy="91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F5A4F-004C-436C-A95A-290F145A67D7}">
      <dsp:nvSpPr>
        <dsp:cNvPr id="0" name=""/>
        <dsp:cNvSpPr/>
      </dsp:nvSpPr>
      <dsp:spPr>
        <a:xfrm>
          <a:off x="9492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Hourly: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hourly volume ± (daily shape).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hourly volume.</a:t>
          </a:r>
          <a:endParaRPr lang="en-US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Holiday impact on the hourly volume ± (daily profile).</a:t>
          </a:r>
          <a:endParaRPr lang="en-GB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Change of the daily shape throughout the weeks, months, years.</a:t>
          </a:r>
          <a:r>
            <a:rPr lang="en-GB" sz="1400" kern="1200" dirty="0"/>
            <a:t> </a:t>
          </a:r>
        </a:p>
      </dsp:txBody>
      <dsp:txXfrm>
        <a:off x="92588" y="83096"/>
        <a:ext cx="2670917" cy="3671166"/>
      </dsp:txXfrm>
    </dsp:sp>
    <dsp:sp modelId="{CBBAD6D8-5FE6-44D2-99D5-C6EA98661A58}">
      <dsp:nvSpPr>
        <dsp:cNvPr id="0" name=""/>
        <dsp:cNvSpPr/>
      </dsp:nvSpPr>
      <dsp:spPr>
        <a:xfrm>
          <a:off x="3130312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130312" y="1707598"/>
        <a:ext cx="421027" cy="422161"/>
      </dsp:txXfrm>
    </dsp:sp>
    <dsp:sp modelId="{FA8FD5A8-FBCA-427C-AB00-B68B27796302}">
      <dsp:nvSpPr>
        <dsp:cNvPr id="0" name=""/>
        <dsp:cNvSpPr/>
      </dsp:nvSpPr>
      <dsp:spPr>
        <a:xfrm>
          <a:off x="3981445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Holiday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*Faster to run – straight forward analysis on the impact of holidays on demand.</a:t>
          </a:r>
          <a:endParaRPr lang="en-GB" sz="1400" b="0" u="none" kern="1200" dirty="0"/>
        </a:p>
      </dsp:txBody>
      <dsp:txXfrm>
        <a:off x="4064541" y="83096"/>
        <a:ext cx="2670917" cy="3671166"/>
      </dsp:txXfrm>
    </dsp:sp>
    <dsp:sp modelId="{1CC32D66-3992-4617-B608-B1A120FAE9CE}">
      <dsp:nvSpPr>
        <dsp:cNvPr id="0" name=""/>
        <dsp:cNvSpPr/>
      </dsp:nvSpPr>
      <dsp:spPr>
        <a:xfrm>
          <a:off x="7102265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7102265" y="1707598"/>
        <a:ext cx="421027" cy="422161"/>
      </dsp:txXfrm>
    </dsp:sp>
    <dsp:sp modelId="{8F293836-88F7-4BCE-B38F-9B8818D9BD0F}">
      <dsp:nvSpPr>
        <dsp:cNvPr id="0" name=""/>
        <dsp:cNvSpPr/>
      </dsp:nvSpPr>
      <dsp:spPr>
        <a:xfrm>
          <a:off x="7953398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Weather/Holidays corrected demand is used as an input </a:t>
          </a:r>
          <a:r>
            <a:rPr lang="en-US" sz="1200" kern="1200" dirty="0"/>
            <a:t>(Taking away weather effects and conveying a cleaner timeseries)</a:t>
          </a:r>
          <a:endParaRPr lang="en-GB" sz="12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(Population + Prices for the Domestic demand)</a:t>
          </a:r>
          <a:endParaRPr lang="en-GB" sz="1400" b="0" u="none" kern="1200" dirty="0"/>
        </a:p>
      </dsp:txBody>
      <dsp:txXfrm>
        <a:off x="8036494" y="83096"/>
        <a:ext cx="2670917" cy="3671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Uncertainty estimation in Forecasts.</a:t>
            </a:r>
          </a:p>
          <a:p>
            <a:r>
              <a:rPr lang="en-US" dirty="0"/>
              <a:t>The uncertainty estimation of the future depend on the delta component (trend changes). Assuming trend changes’ frequency and size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2804-EC23-9908-4E83-5AEEFC55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AC427-D002-1A8F-716C-06418F6CC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F6278-91D9-A9C9-0832-DDD597447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940D-3C71-2440-0A8B-58353EED9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F192-C589-D457-56CA-12788723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3864F-6654-E15E-A10C-375E9B5A7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100DD-EA66-9C73-BBAD-C3071A10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4035-E95F-7206-5F72-90BCE93B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Optimization algorithm: Gradient Descent.</a:t>
            </a:r>
          </a:p>
          <a:p>
            <a:r>
              <a:rPr lang="en-US" dirty="0">
                <a:sym typeface="Wingdings" pitchFamily="2" charset="2"/>
              </a:rPr>
              <a:t>It’s like a MLE (Maximum likelihood estimation)</a:t>
            </a:r>
          </a:p>
          <a:p>
            <a:r>
              <a:rPr lang="en-AU" dirty="0"/>
              <a:t>Key difference: </a:t>
            </a:r>
            <a:r>
              <a:rPr lang="en-AU" b="1" dirty="0"/>
              <a:t>MAP</a:t>
            </a:r>
            <a:r>
              <a:rPr lang="en-AU" dirty="0"/>
              <a:t> incorporates </a:t>
            </a:r>
            <a:r>
              <a:rPr lang="en-AU" b="1" dirty="0"/>
              <a:t>prior information</a:t>
            </a:r>
            <a:r>
              <a:rPr lang="en-AU" dirty="0"/>
              <a:t> about the parameters. While MLE maximizes the likelihood function based solely on the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MCMC </a:t>
            </a:r>
            <a:r>
              <a:rPr lang="en-US" dirty="0">
                <a:sym typeface="Wingdings" pitchFamily="2" charset="2"/>
              </a:rPr>
              <a:t> Sampling algorithm: No-U-Turn Sampler (NUTS), Hamiltonian Monte Carlo (HMC).</a:t>
            </a:r>
          </a:p>
          <a:p>
            <a:r>
              <a:rPr lang="en-US" dirty="0">
                <a:sym typeface="Wingdings" pitchFamily="2" charset="2"/>
              </a:rPr>
              <a:t>Markov-chains: how many samplings are done (to ensure convergence).</a:t>
            </a:r>
          </a:p>
          <a:p>
            <a:r>
              <a:rPr lang="en-US" dirty="0">
                <a:sym typeface="Wingdings" pitchFamily="2" charset="2"/>
              </a:rPr>
              <a:t>The type of MCMC algorithm used is NUTS which is a type of advanced HMC: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Adaptive step size.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Parameter space exploration is efficient (harnesses the gradient of the posterior distribution)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b="1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2498-858D-4565-FBAF-849B3706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94561-B2F3-946A-037D-83020B83A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8D280-C098-9E75-0307-9CB0613C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</a:p>
          <a:p>
            <a:r>
              <a:rPr lang="en-AU" dirty="0"/>
              <a:t>A is a matrix [T,S].</a:t>
            </a:r>
          </a:p>
          <a:p>
            <a:r>
              <a:rPr lang="en-AU" dirty="0"/>
              <a:t>T: time vector.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S: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[S] </a:t>
            </a:r>
            <a:r>
              <a:rPr lang="en-AU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t_change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Times of trend changepoints</a:t>
            </a:r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E1C2-F1B1-137C-ED8E-179307E74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4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 ~ within the Bayesian inference.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Preprocess(</a:t>
            </a:r>
            <a:r>
              <a:rPr lang="en-US" dirty="0" err="1"/>
              <a:t>df</a:t>
            </a:r>
            <a:r>
              <a:rPr lang="en-US" dirty="0"/>
              <a:t>):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Shows the input parameters scaled, normalized, etc.</a:t>
            </a:r>
          </a:p>
          <a:p>
            <a:endParaRPr lang="en-US" dirty="0"/>
          </a:p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AU" dirty="0"/>
              <a:t>Higher values of </a:t>
            </a:r>
            <a:r>
              <a:rPr lang="en-AU" dirty="0" err="1"/>
              <a:t>lp</a:t>
            </a:r>
            <a:r>
              <a:rPr lang="en-AU" dirty="0"/>
              <a:t>__ indicate better fit of the model to the data (i.e., the parameters are more likely under the posterior distribution).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23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26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F319-EE5E-7AB1-A48C-C628AC7E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AEC88-E68B-9129-604E-C91BBDAEB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E9489-9322-EC53-36C3-9B95515D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ABE10-D28C-9EC2-D091-BB01345D8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4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Year-long distributed regressors: All variables need to make sense: daylight hours a day for example.</a:t>
            </a:r>
          </a:p>
          <a:p>
            <a:r>
              <a:rPr lang="en-US" dirty="0"/>
              <a:t>Regressors: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sales, a regressor might inherently be positive and negative depending on its distance from its mean.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power demand forecasting (we have the whole population’s </a:t>
            </a:r>
            <a:r>
              <a:rPr lang="en-US" dirty="0" err="1"/>
              <a:t>behaviour</a:t>
            </a:r>
            <a:r>
              <a:rPr lang="en-US" dirty="0"/>
              <a:t>), I find it more useful to have regressors stirring to either a + or - because of its nominal value, not its deviation from its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0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when we have the daily forecast, with all the multiplicative variables’ weights: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We’d be using the adjusted-demand, which is: </a:t>
            </a:r>
            <a:r>
              <a:rPr lang="en-US" i="1" dirty="0"/>
              <a:t>Trend * (1 + </a:t>
            </a:r>
            <a:r>
              <a:rPr lang="en-US" i="1" dirty="0" err="1"/>
              <a:t>all_variables</a:t>
            </a:r>
            <a:r>
              <a:rPr lang="en-US" i="1" dirty="0"/>
              <a:t> – (weather + holidays))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When we want to transform the model forecast into a daily forecast, we need to take into account the fact that it incorporates no “signals” from weather/holidays.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So the distribution of x month should sum more than 1, as we’d be adding them back using the “past weather” for </a:t>
            </a:r>
            <a:r>
              <a:rPr lang="en-US" i="0" dirty="0" err="1"/>
              <a:t>Ys</a:t>
            </a:r>
            <a:r>
              <a:rPr lang="en-US" i="0" dirty="0"/>
              <a:t> or ”forecast weather” </a:t>
            </a:r>
            <a:r>
              <a:rPr lang="en-US" i="0" dirty="0" err="1"/>
              <a:t>Y_hats</a:t>
            </a:r>
            <a:r>
              <a:rPr lang="en-US" i="0" dirty="0"/>
              <a:t> (Also holidays).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i="0" dirty="0"/>
              <a:t>It’d be: Sum( of all days accounting for specified weather and holidays ) / Sum( adjusted demand [which is lower] 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98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Weekend days for domestic demand.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7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1D723-6952-9404-8917-6E130F88F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B108D-1AE9-7BA1-4C74-6D169D716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B6926-4B9B-66DB-A146-E7012B167C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4A7E5-F73A-63C8-6027-6ACEA0730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5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it does: breaking down the time series into interpretable components and applying Bayesian inference to update forecasts based on new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hyperlink" Target="http://127.0.0.1:805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pcpp94/elexon_pipeline_GB_deman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cs typeface="Times New Roman" panose="02020603050405020304" pitchFamily="18" charset="0"/>
              </a:rPr>
              <a:t>Noise [</a:t>
            </a: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Error]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58" y="929025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55479" y="53"/>
            <a:ext cx="368238" cy="66462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5474824" y="5342409"/>
            <a:ext cx="6296629" cy="923341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 under our assumptions.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185873"/>
              </p:ext>
            </p:extLst>
          </p:nvPr>
        </p:nvGraphicFramePr>
        <p:xfrm>
          <a:off x="5316456" y="3510571"/>
          <a:ext cx="6646284" cy="169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507" y="1227353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9994" y="1218950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2019" y="1210985"/>
            <a:ext cx="1161000" cy="13080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197651-01EF-6F83-90C5-A24CD04ED7A7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935AD-A8CC-01C0-D15D-99189787515C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DB9EF-2E74-C617-B967-3210CFBD10C0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28110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16C97-94BC-CEF7-C65A-6BDF491B6AB1}"/>
              </a:ext>
            </a:extLst>
          </p:cNvPr>
          <p:cNvSpPr txBox="1"/>
          <p:nvPr/>
        </p:nvSpPr>
        <p:spPr>
          <a:xfrm>
            <a:off x="8356922" y="229858"/>
            <a:ext cx="3579436" cy="64633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fourier_series_graphical.py</a:t>
            </a:r>
            <a:r>
              <a:rPr lang="en-US" dirty="0"/>
              <a:t> </a:t>
            </a:r>
            <a:r>
              <a:rPr lang="en-US" dirty="0">
                <a:hlinkClick r:id="rId14"/>
              </a:rPr>
              <a:t>http://127.0.0.1:8050/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48EE2-865F-5A99-509A-CC799CECDC02}"/>
              </a:ext>
            </a:extLst>
          </p:cNvPr>
          <p:cNvCxnSpPr>
            <a:cxnSpLocks/>
          </p:cNvCxnSpPr>
          <p:nvPr/>
        </p:nvCxnSpPr>
        <p:spPr>
          <a:xfrm flipV="1">
            <a:off x="8542116" y="956877"/>
            <a:ext cx="856527" cy="221427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7520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615489" y="1912900"/>
            <a:ext cx="2393632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6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600" dirty="0">
                <a:solidFill>
                  <a:srgbClr val="0E0E0E"/>
                </a:solidFill>
              </a:rPr>
              <a:t>for</a:t>
            </a:r>
            <a:r>
              <a:rPr lang="en-AU" sz="16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6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257675"/>
            <a:ext cx="5500960" cy="5059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122484-CFA2-1255-732C-6F34766953D2}"/>
              </a:ext>
            </a:extLst>
          </p:cNvPr>
          <p:cNvCxnSpPr>
            <a:cxnSpLocks/>
          </p:cNvCxnSpPr>
          <p:nvPr/>
        </p:nvCxnSpPr>
        <p:spPr>
          <a:xfrm>
            <a:off x="7915275" y="4946831"/>
            <a:ext cx="1957388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73" y="685800"/>
            <a:ext cx="10890985" cy="766800"/>
          </a:xfrm>
        </p:spPr>
        <p:txBody>
          <a:bodyPr>
            <a:normAutofit/>
          </a:bodyPr>
          <a:lstStyle/>
          <a:p>
            <a:r>
              <a:rPr lang="en-US" sz="4000" dirty="0"/>
              <a:t>Objective Function &amp; Hyperparameters </a:t>
            </a:r>
            <a:r>
              <a:rPr lang="en-US" sz="2400" dirty="0"/>
              <a:t>in classic ML…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281C-7F7D-6B9C-9C07-2A99295B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782"/>
          </a:xfrm>
        </p:spPr>
        <p:txBody>
          <a:bodyPr/>
          <a:lstStyle/>
          <a:p>
            <a:r>
              <a:rPr lang="en-US" dirty="0"/>
              <a:t>Bayesian probabilities</a:t>
            </a:r>
            <a:r>
              <a:rPr lang="en-US" sz="2400" dirty="0"/>
              <a:t> Refreshing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E0E-072B-8A85-7949-D669F1C7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9822"/>
            <a:ext cx="9601200" cy="4165922"/>
          </a:xfrm>
        </p:spPr>
        <p:txBody>
          <a:bodyPr>
            <a:normAutofit/>
          </a:bodyPr>
          <a:lstStyle/>
          <a:p>
            <a:r>
              <a:rPr lang="en-US" dirty="0"/>
              <a:t>Represents a degree of belief or uncertainty about an event, </a:t>
            </a:r>
            <a:r>
              <a:rPr lang="en-US" b="1" dirty="0"/>
              <a:t>updated as new evidence becomes available.</a:t>
            </a:r>
          </a:p>
          <a:p>
            <a:pPr lvl="1"/>
            <a:r>
              <a:rPr lang="en-US" dirty="0"/>
              <a:t>“Probabilities” (beliefs) change as you learn more.</a:t>
            </a:r>
          </a:p>
          <a:p>
            <a:r>
              <a:rPr lang="en-US" dirty="0"/>
              <a:t>You need to input “prior” beliefs and data (residuals/errors follow a normal distribution).</a:t>
            </a:r>
          </a:p>
          <a:p>
            <a:r>
              <a:rPr lang="en-US" dirty="0"/>
              <a:t>Make sense in time-series forecasting because:</a:t>
            </a:r>
          </a:p>
          <a:p>
            <a:pPr lvl="1"/>
            <a:r>
              <a:rPr lang="en-US" dirty="0"/>
              <a:t>They allow for updating predictions as new data arrives.</a:t>
            </a:r>
          </a:p>
          <a:p>
            <a:pPr lvl="1"/>
            <a:r>
              <a:rPr lang="en-US" dirty="0"/>
              <a:t>Bayesian models provide uncertainty estimates for future values.</a:t>
            </a:r>
          </a:p>
          <a:p>
            <a:pPr lvl="1"/>
            <a:r>
              <a:rPr lang="en-US" dirty="0"/>
              <a:t>Handle non-stationarity.</a:t>
            </a:r>
          </a:p>
          <a:p>
            <a:pPr lvl="1"/>
            <a:r>
              <a:rPr lang="en-US" dirty="0"/>
              <a:t>Incorporate prior knowledge (such as past patterns or domain expertise).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B40D-5F8C-18EA-E4A9-991B0FA8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94A-3D10-8229-7CE9-FFA04462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8B4C-12E5-33ED-B341-452E9EDA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1800" dirty="0"/>
              <a:t>Most calculations use </a:t>
            </a:r>
            <a:r>
              <a:rPr lang="en-GB" sz="1800" dirty="0">
                <a:solidFill>
                  <a:schemeClr val="tx1"/>
                </a:solidFill>
              </a:rPr>
              <a:t>Bayesian inference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/>
          </a:p>
          <a:p>
            <a:pPr lvl="1"/>
            <a:r>
              <a:rPr lang="en-US" sz="1800" dirty="0"/>
              <a:t>Note: We clearly want the residuals to follow a normal distribution </a:t>
            </a:r>
            <a:r>
              <a:rPr lang="en-US" sz="1800" dirty="0">
                <a:sym typeface="Wingdings" pitchFamily="2" charset="2"/>
              </a:rPr>
              <a:t> We might as well input and use that information.</a:t>
            </a:r>
            <a:endParaRPr lang="en-US" sz="1800" dirty="0"/>
          </a:p>
          <a:p>
            <a:r>
              <a:rPr lang="en-US" sz="1800" dirty="0"/>
              <a:t>Logarithm of the posterior probability (the Log transforms products into a sum, less computationally intensive).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Log-likelihood is used for: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Optimization for MAP Estimation.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MCMC Sampling for Posterior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C8588-8FD6-1994-21DC-9FA24A6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40BDA-36FE-D1E3-2EFE-0CE30AC575C2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792CC-7008-4730-B4F6-1E9C5D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1342E1-74FD-3077-F13E-6D8DCAF9FF29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8E7F213-C53C-7217-7AFA-1906FADA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7D4A8699-1F7C-C24C-14C2-EDB2DED56DB1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4AB089-AFEA-5E00-1036-4F31BA0C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E0F74-AE76-301B-AA49-BE89128C0460}"/>
              </a:ext>
            </a:extLst>
          </p:cNvPr>
          <p:cNvCxnSpPr>
            <a:stCxn id="15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F488-2B45-2968-245F-F0F54349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DD4-27CB-CCCB-7108-E1CB8AAE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6F44-4963-EC3C-2AD4-CE22EBA10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2400" dirty="0"/>
              <a:t>The errors/residuals of y are normally distributed. That’s our first assumption and “prior distribution”.</a:t>
            </a:r>
          </a:p>
          <a:p>
            <a:r>
              <a:rPr lang="en-GB" sz="2400" dirty="0"/>
              <a:t>For each point in time, the observed value of </a:t>
            </a:r>
            <a:r>
              <a:rPr lang="en-GB" sz="2400" b="1" dirty="0"/>
              <a:t>y</a:t>
            </a:r>
            <a:r>
              <a:rPr lang="en-GB" sz="2400" dirty="0"/>
              <a:t> is expected to be near the predicted mean (the sum of the components), but the actual value could vary due to random noise, which follows a normal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291E-985C-3914-F27A-D1705447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2ED86-C3DA-9D30-2C81-3646DB450EFF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D5182-7B7F-DEA6-05E4-8AD8D14D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311776-FC23-11CA-0252-25C94A9C4E61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95259-10EB-B225-C313-561A36697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2DA4B1B5-1AD6-AF41-B430-65F1993CE4DE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64525-FB64-F1F0-3BC6-8DA1C73C8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E33DA-3E39-8C1F-AA29-F9720AACF366}"/>
              </a:ext>
            </a:extLst>
          </p:cNvPr>
          <p:cNvCxnSpPr>
            <a:stCxn id="8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2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Optimization Algorithm</a:t>
            </a: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986" y="2407920"/>
            <a:ext cx="5557462" cy="3859316"/>
          </a:xfrm>
          <a:ln w="28575"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Distributions Syntax: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//Priors: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K:</a:t>
            </a:r>
            <a:r>
              <a:rPr lang="en-US" sz="1800" dirty="0"/>
              <a:t> growth rate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M:</a:t>
            </a:r>
            <a:r>
              <a:rPr lang="en-US" sz="1800" dirty="0"/>
              <a:t> offset/intercept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err="1"/>
              <a:t>Sigma_obs</a:t>
            </a:r>
            <a:r>
              <a:rPr lang="en-US" sz="1800" b="1" dirty="0"/>
              <a:t>:</a:t>
            </a:r>
            <a:r>
              <a:rPr lang="en-US" sz="1800" dirty="0"/>
              <a:t> noise or error.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Delta:</a:t>
            </a:r>
            <a:r>
              <a:rPr lang="en-US" sz="1800" dirty="0"/>
              <a:t> Growth rate changes at changepoints (trend change). [Limited by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changepoint_range</a:t>
            </a:r>
            <a:r>
              <a:rPr lang="en-US" sz="1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Beta:</a:t>
            </a:r>
            <a:r>
              <a:rPr lang="en-US" sz="1800" dirty="0"/>
              <a:t> coefficients for </a:t>
            </a:r>
            <a:r>
              <a:rPr lang="en-AU" sz="1800" dirty="0"/>
              <a:t>seasonality, regressors, holidays, components in the model.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Hyperparameters: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Tau: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changepoint_prior_scale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/>
              <a:t>(how tightly or loosely changepoints are </a:t>
            </a:r>
            <a:r>
              <a:rPr lang="en-US" sz="1800" dirty="0" err="1"/>
              <a:t>constained</a:t>
            </a:r>
            <a:r>
              <a:rPr lang="en-US" sz="1800" dirty="0"/>
              <a:t>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/>
              <a:t>Sigmas:</a:t>
            </a:r>
            <a:r>
              <a:rPr lang="en-AU" sz="1800" dirty="0"/>
              <a:t> </a:t>
            </a:r>
            <a:r>
              <a:rPr lang="en-AU" sz="1800" b="1" dirty="0" err="1">
                <a:solidFill>
                  <a:schemeClr val="accent2">
                    <a:lumMod val="50000"/>
                  </a:schemeClr>
                </a:solidFill>
              </a:rPr>
              <a:t>seasonality_prior_scale</a:t>
            </a:r>
            <a:r>
              <a:rPr lang="en-AU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sz="1800" dirty="0"/>
              <a:t>(how much seasonality can vary) and </a:t>
            </a:r>
            <a:r>
              <a:rPr lang="en-AU" sz="1800" dirty="0" err="1"/>
              <a:t>holidays_prior_scale</a:t>
            </a:r>
            <a:r>
              <a:rPr lang="en-AU" sz="1800" dirty="0"/>
              <a:t> (for holidays).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u="sng" dirty="0"/>
              <a:t>//Likelihood: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Normal_id_glm</a:t>
            </a:r>
            <a:r>
              <a:rPr lang="en-AU" sz="1800" b="1" dirty="0"/>
              <a:t>:</a:t>
            </a:r>
            <a:r>
              <a:rPr lang="en-AU" sz="1800" dirty="0"/>
              <a:t> function for generalized Linear Model (GLM) with a normal likelihood.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X_sa</a:t>
            </a:r>
            <a:r>
              <a:rPr lang="en-AU" sz="1800" b="1" dirty="0"/>
              <a:t>:</a:t>
            </a:r>
            <a:r>
              <a:rPr lang="en-AU" sz="1800" dirty="0"/>
              <a:t> additive regressor matrix (like holidays or external factors).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X_sm</a:t>
            </a:r>
            <a:r>
              <a:rPr lang="en-AU" sz="1800" b="1" dirty="0"/>
              <a:t>:</a:t>
            </a:r>
            <a:r>
              <a:rPr lang="en-AU" sz="1800" dirty="0"/>
              <a:t> multiplicative regressor matrix.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4957482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61A3-16E1-D44B-7ED4-3FE896C0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7" y="2039886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A8F6C-E6CD-E516-D00A-1914859BFAA6}"/>
              </a:ext>
            </a:extLst>
          </p:cNvPr>
          <p:cNvSpPr txBox="1"/>
          <p:nvPr/>
        </p:nvSpPr>
        <p:spPr>
          <a:xfrm>
            <a:off x="1131135" y="5128463"/>
            <a:ext cx="4964865" cy="11387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y ~ </a:t>
            </a:r>
            <a:r>
              <a:rPr lang="en-US" sz="1600" u="sng" dirty="0" err="1">
                <a:solidFill>
                  <a:schemeClr val="tx2"/>
                </a:solidFill>
              </a:rPr>
              <a:t>normal_id_glm</a:t>
            </a:r>
            <a:r>
              <a:rPr lang="en-US" sz="1600" u="sng" dirty="0">
                <a:solidFill>
                  <a:schemeClr val="tx2"/>
                </a:solidFill>
              </a:rPr>
              <a:t>:</a:t>
            </a:r>
          </a:p>
          <a:p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The observed data y is assumed to come from a normal distribution with a mean defined by the model and standard deviation </a:t>
            </a:r>
            <a:r>
              <a:rPr lang="en-US" sz="1300" dirty="0" err="1">
                <a:solidFill>
                  <a:schemeClr val="tx2"/>
                </a:solidFill>
              </a:rPr>
              <a:t>sigma_obs</a:t>
            </a:r>
            <a:r>
              <a:rPr lang="en-US" sz="13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787E8-1195-16BE-E269-77D2FF44B570}"/>
              </a:ext>
            </a:extLst>
          </p:cNvPr>
          <p:cNvCxnSpPr>
            <a:cxnSpLocks/>
          </p:cNvCxnSpPr>
          <p:nvPr/>
        </p:nvCxnSpPr>
        <p:spPr>
          <a:xfrm flipH="1">
            <a:off x="6266986" y="2039886"/>
            <a:ext cx="20994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394EB-4D50-D91C-9F89-1C82D6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76" y="223520"/>
            <a:ext cx="3457972" cy="20351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52-8A8E-3A20-147E-36E7D4A4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9953"/>
          </a:xfrm>
        </p:spPr>
        <p:txBody>
          <a:bodyPr/>
          <a:lstStyle/>
          <a:p>
            <a:r>
              <a:rPr lang="en-US" dirty="0"/>
              <a:t>Stan’s used likelihood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974-C49E-36C3-37CA-EDA9225A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5753"/>
            <a:ext cx="10469302" cy="4606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1800" b="1" i="1" dirty="0"/>
              <a:t>y ~ </a:t>
            </a:r>
            <a:r>
              <a:rPr lang="sv-SE" sz="1800" b="1" i="1" dirty="0" err="1"/>
              <a:t>normal_id_glm</a:t>
            </a:r>
            <a:r>
              <a:rPr lang="sv-SE" sz="1800" b="1" i="1" dirty="0"/>
              <a:t>(x, </a:t>
            </a:r>
            <a:r>
              <a:rPr lang="sv-SE" sz="1800" b="1" i="1" dirty="0" err="1"/>
              <a:t>alpha</a:t>
            </a:r>
            <a:r>
              <a:rPr lang="sv-SE" sz="1800" b="1" i="1" dirty="0"/>
              <a:t>, beta, sigma)</a:t>
            </a:r>
            <a:br>
              <a:rPr lang="sv-SE" sz="1800" b="1" i="1" dirty="0"/>
            </a:br>
            <a:endParaRPr lang="sv-SE" sz="1400" b="1" i="1" dirty="0"/>
          </a:p>
          <a:p>
            <a:r>
              <a:rPr lang="sv-SE" sz="1600" b="1" i="1" dirty="0" err="1"/>
              <a:t>Paramters</a:t>
            </a:r>
            <a:r>
              <a:rPr lang="sv-SE" sz="1600" b="1" i="1" dirty="0"/>
              <a:t>:</a:t>
            </a:r>
          </a:p>
          <a:p>
            <a:pPr lvl="1"/>
            <a:r>
              <a:rPr lang="sv-SE" sz="1600" b="1" dirty="0"/>
              <a:t>y</a:t>
            </a:r>
            <a:r>
              <a:rPr lang="sv-SE" sz="1600" dirty="0"/>
              <a:t>: the </a:t>
            </a:r>
            <a:r>
              <a:rPr lang="sv-SE" sz="1600" dirty="0" err="1"/>
              <a:t>observed</a:t>
            </a:r>
            <a:r>
              <a:rPr lang="sv-SE" sz="1600" dirty="0"/>
              <a:t> or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outcome</a:t>
            </a:r>
            <a:r>
              <a:rPr lang="sv-SE" sz="1600" dirty="0"/>
              <a:t> (</a:t>
            </a:r>
            <a:r>
              <a:rPr lang="sv-SE" sz="1600" dirty="0" err="1"/>
              <a:t>dependent</a:t>
            </a:r>
            <a:r>
              <a:rPr lang="sv-SE" sz="1600" dirty="0"/>
              <a:t> </a:t>
            </a:r>
            <a:r>
              <a:rPr lang="sv-SE" sz="1600" dirty="0" err="1"/>
              <a:t>variable</a:t>
            </a:r>
            <a:r>
              <a:rPr lang="sv-SE" sz="1600" dirty="0"/>
              <a:t>).</a:t>
            </a:r>
          </a:p>
          <a:p>
            <a:pPr lvl="1"/>
            <a:r>
              <a:rPr lang="sv-SE" sz="1600" b="1" dirty="0"/>
              <a:t>X</a:t>
            </a:r>
            <a:r>
              <a:rPr lang="sv-SE" sz="1600" dirty="0"/>
              <a:t>: design matrix or independent </a:t>
            </a:r>
            <a:r>
              <a:rPr lang="sv-SE" sz="1600" dirty="0" err="1"/>
              <a:t>variables</a:t>
            </a:r>
            <a:r>
              <a:rPr lang="sv-SE" sz="1600" dirty="0"/>
              <a:t>: Matrix[</a:t>
            </a:r>
            <a:r>
              <a:rPr lang="sv-SE" sz="1600" dirty="0" err="1"/>
              <a:t>row,col</a:t>
            </a:r>
            <a:r>
              <a:rPr lang="sv-SE" sz="1600" dirty="0"/>
              <a:t>]:</a:t>
            </a:r>
          </a:p>
          <a:p>
            <a:pPr lvl="2"/>
            <a:r>
              <a:rPr lang="sv-SE" sz="1600" dirty="0" err="1"/>
              <a:t>row</a:t>
            </a:r>
            <a:r>
              <a:rPr lang="sv-SE" sz="1600" dirty="0"/>
              <a:t>: observation.</a:t>
            </a:r>
          </a:p>
          <a:p>
            <a:pPr lvl="2"/>
            <a:r>
              <a:rPr lang="sv-SE" sz="1600" dirty="0" err="1"/>
              <a:t>col</a:t>
            </a:r>
            <a:r>
              <a:rPr lang="sv-SE" sz="1600" dirty="0"/>
              <a:t>: feature.</a:t>
            </a:r>
          </a:p>
          <a:p>
            <a:pPr lvl="1"/>
            <a:r>
              <a:rPr lang="sv-SE" sz="1600" b="1" dirty="0" err="1"/>
              <a:t>alpha</a:t>
            </a:r>
            <a:r>
              <a:rPr lang="sv-SE" sz="1600" dirty="0"/>
              <a:t>: </a:t>
            </a:r>
            <a:r>
              <a:rPr lang="sv-SE" sz="1600" dirty="0" err="1"/>
              <a:t>intercept</a:t>
            </a:r>
            <a:r>
              <a:rPr lang="sv-SE" sz="1600" dirty="0"/>
              <a:t> terms.</a:t>
            </a:r>
          </a:p>
          <a:p>
            <a:pPr lvl="1"/>
            <a:r>
              <a:rPr lang="sv-SE" sz="1600" b="1" dirty="0"/>
              <a:t>beta</a:t>
            </a:r>
            <a:r>
              <a:rPr lang="sv-SE" sz="1600" dirty="0"/>
              <a:t>: </a:t>
            </a:r>
            <a:r>
              <a:rPr lang="sv-SE" sz="1600" dirty="0" err="1"/>
              <a:t>coefficients</a:t>
            </a:r>
            <a:r>
              <a:rPr lang="sv-SE" sz="1600" dirty="0"/>
              <a:t> for the independent </a:t>
            </a:r>
            <a:r>
              <a:rPr lang="sv-SE" sz="1600" dirty="0" err="1"/>
              <a:t>variables</a:t>
            </a:r>
            <a:r>
              <a:rPr lang="sv-SE" sz="1600" dirty="0"/>
              <a:t>.</a:t>
            </a:r>
          </a:p>
          <a:p>
            <a:pPr lvl="1"/>
            <a:r>
              <a:rPr lang="sv-SE" sz="1600" b="1" dirty="0"/>
              <a:t>sigma</a:t>
            </a:r>
            <a:r>
              <a:rPr lang="sv-SE" sz="1600" dirty="0"/>
              <a:t>: standard deviation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errors</a:t>
            </a:r>
            <a:r>
              <a:rPr lang="sv-SE" sz="1600" dirty="0"/>
              <a:t> (</a:t>
            </a:r>
            <a:r>
              <a:rPr lang="sv-SE" sz="1600" dirty="0" err="1"/>
              <a:t>residuals</a:t>
            </a:r>
            <a:r>
              <a:rPr lang="sv-SE" sz="1600" dirty="0"/>
              <a:t>). </a:t>
            </a:r>
            <a:r>
              <a:rPr lang="sv-SE" sz="1600" dirty="0" err="1"/>
              <a:t>Determines</a:t>
            </a:r>
            <a:r>
              <a:rPr lang="sv-SE" sz="1600" dirty="0"/>
              <a:t> the </a:t>
            </a:r>
            <a:r>
              <a:rPr lang="sv-SE" sz="1600" dirty="0" err="1"/>
              <a:t>variance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the distribution </a:t>
            </a:r>
            <a:r>
              <a:rPr lang="sv-SE" sz="1600" dirty="0" err="1"/>
              <a:t>of</a:t>
            </a:r>
            <a:r>
              <a:rPr lang="sv-SE" sz="1600" dirty="0"/>
              <a:t> y </a:t>
            </a:r>
            <a:r>
              <a:rPr lang="sv-SE" sz="1600" dirty="0" err="1"/>
              <a:t>around</a:t>
            </a:r>
            <a:r>
              <a:rPr lang="sv-SE" sz="1600" dirty="0"/>
              <a:t> the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value</a:t>
            </a:r>
            <a:r>
              <a:rPr lang="sv-SE" sz="1600" dirty="0"/>
              <a:t>.</a:t>
            </a:r>
          </a:p>
          <a:p>
            <a:r>
              <a:rPr lang="sv-SE" sz="1600" b="1" i="1" dirty="0"/>
              <a:t>Process:</a:t>
            </a:r>
          </a:p>
          <a:p>
            <a:pPr lvl="1"/>
            <a:r>
              <a:rPr lang="sv-SE" sz="1600" dirty="0" err="1"/>
              <a:t>Linear</a:t>
            </a:r>
            <a:r>
              <a:rPr lang="sv-SE" sz="1600" dirty="0"/>
              <a:t> combination = </a:t>
            </a:r>
            <a:r>
              <a:rPr lang="sv-SE" sz="1600" b="1" dirty="0" err="1"/>
              <a:t>alpha</a:t>
            </a:r>
            <a:r>
              <a:rPr lang="sv-SE" sz="1600" dirty="0"/>
              <a:t> + </a:t>
            </a:r>
            <a:r>
              <a:rPr lang="sv-SE" sz="1600" b="1" dirty="0"/>
              <a:t>X</a:t>
            </a:r>
            <a:r>
              <a:rPr lang="sv-SE" sz="1600" dirty="0"/>
              <a:t> * </a:t>
            </a:r>
            <a:r>
              <a:rPr lang="sv-SE" sz="1600" b="1" dirty="0"/>
              <a:t>beta</a:t>
            </a:r>
          </a:p>
          <a:p>
            <a:pPr lvl="1"/>
            <a:r>
              <a:rPr lang="sv-SE" sz="1600" dirty="0"/>
              <a:t>y </a:t>
            </a:r>
            <a:r>
              <a:rPr lang="sv-SE" sz="1600" dirty="0" err="1"/>
              <a:t>modeled</a:t>
            </a:r>
            <a:r>
              <a:rPr lang="sv-SE" sz="1600" dirty="0"/>
              <a:t> as a normal distribution:</a:t>
            </a:r>
            <a:r>
              <a:rPr lang="sv-SE" sz="1600" b="1" i="1" dirty="0"/>
              <a:t> y ~ N(</a:t>
            </a:r>
            <a:r>
              <a:rPr lang="sv-SE" sz="1600" b="1" i="1" dirty="0" err="1"/>
              <a:t>alpha</a:t>
            </a:r>
            <a:r>
              <a:rPr lang="sv-SE" sz="1600" b="1" i="1" dirty="0"/>
              <a:t> + X*beta, sigma)</a:t>
            </a:r>
            <a:endParaRPr lang="en-GB" sz="1600" dirty="0"/>
          </a:p>
          <a:p>
            <a:r>
              <a:rPr lang="en-GB" sz="1600" b="1" i="1" dirty="0"/>
              <a:t>In Prophet’s case:</a:t>
            </a:r>
          </a:p>
          <a:p>
            <a:pPr lvl="1"/>
            <a:r>
              <a:rPr lang="en-GB" sz="1600" dirty="0"/>
              <a:t>The whole “multiplicative” model is the variable </a:t>
            </a:r>
            <a:r>
              <a:rPr lang="en-GB" sz="1600" b="1" dirty="0"/>
              <a:t>alpha</a:t>
            </a:r>
            <a:r>
              <a:rPr lang="en-GB" sz="1600" dirty="0"/>
              <a:t>, including </a:t>
            </a:r>
            <a:r>
              <a:rPr lang="en-GB" sz="1600" b="1" dirty="0"/>
              <a:t>beta</a:t>
            </a:r>
            <a:r>
              <a:rPr lang="en-GB" sz="1600" dirty="0"/>
              <a:t> in its formula.</a:t>
            </a:r>
          </a:p>
          <a:p>
            <a:pPr lvl="1"/>
            <a:r>
              <a:rPr lang="en-GB" sz="1600" dirty="0"/>
              <a:t>The “additive” model is the </a:t>
            </a:r>
            <a:r>
              <a:rPr lang="en-GB" sz="1600" b="1" dirty="0"/>
              <a:t>X</a:t>
            </a:r>
            <a:r>
              <a:rPr lang="en-GB" sz="1600" dirty="0"/>
              <a:t> * </a:t>
            </a:r>
            <a:r>
              <a:rPr lang="en-GB" sz="1600" b="1" dirty="0"/>
              <a:t>beta</a:t>
            </a:r>
            <a:r>
              <a:rPr lang="en-GB" sz="1600" dirty="0"/>
              <a:t> variables. In our case </a:t>
            </a:r>
            <a:r>
              <a:rPr lang="en-GB" sz="1600" b="1" dirty="0"/>
              <a:t>X</a:t>
            </a:r>
            <a:r>
              <a:rPr lang="en-GB" sz="1600" dirty="0"/>
              <a:t> is always a 0s matrix.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99884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23331"/>
              </p:ext>
            </p:extLst>
          </p:nvPr>
        </p:nvGraphicFramePr>
        <p:xfrm>
          <a:off x="1497842" y="3284846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Mix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1074"/>
            <a:ext cx="10442029" cy="49816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Both </a:t>
            </a:r>
            <a:r>
              <a:rPr lang="en-AU" b="1" dirty="0"/>
              <a:t>infer parameters based on observed data and prior beliefs.</a:t>
            </a:r>
            <a:br>
              <a:rPr lang="en-AU" b="1" dirty="0"/>
            </a:br>
            <a:endParaRPr lang="en-AU" b="1" dirty="0"/>
          </a:p>
          <a:p>
            <a:pPr lvl="1"/>
            <a:r>
              <a:rPr lang="en-US" u="sng" dirty="0"/>
              <a:t>MAP: Maximum a Posteriori estimation.</a:t>
            </a:r>
          </a:p>
          <a:p>
            <a:pPr lvl="2"/>
            <a:r>
              <a:rPr lang="en-US" dirty="0"/>
              <a:t>Goal: Find the single best set of parameters that maximize the posterior distribution.</a:t>
            </a:r>
          </a:p>
          <a:p>
            <a:pPr lvl="3"/>
            <a:r>
              <a:rPr lang="en-AU" dirty="0"/>
              <a:t>By </a:t>
            </a:r>
            <a:r>
              <a:rPr lang="en-AU" b="1" dirty="0"/>
              <a:t>optimizing</a:t>
            </a:r>
            <a:r>
              <a:rPr lang="en-AU" dirty="0"/>
              <a:t> the objective function (posterior likelihood) using gradient descent-based algorithm (L-BFGS).</a:t>
            </a:r>
          </a:p>
          <a:p>
            <a:pPr lvl="3"/>
            <a:r>
              <a:rPr lang="en-AU" dirty="0"/>
              <a:t>Maximization of posterior distribution (Optimization) </a:t>
            </a:r>
            <a:r>
              <a:rPr lang="en-AU" dirty="0">
                <a:sym typeface="Wingdings" pitchFamily="2" charset="2"/>
              </a:rPr>
              <a:t></a:t>
            </a:r>
            <a:r>
              <a:rPr lang="en-AU" dirty="0"/>
              <a:t> Most probable single set of parameters | Given the data and priors.</a:t>
            </a:r>
          </a:p>
          <a:p>
            <a:pPr lvl="2"/>
            <a:r>
              <a:rPr lang="en-AU" dirty="0"/>
              <a:t>Conveys a single point estimate: maximum posterior distribution </a:t>
            </a:r>
            <a:r>
              <a:rPr lang="en-AU" b="1" dirty="0"/>
              <a:t>(No uncertainty quantification)</a:t>
            </a:r>
            <a:r>
              <a:rPr lang="en-AU" dirty="0"/>
              <a:t>.</a:t>
            </a:r>
          </a:p>
          <a:p>
            <a:pPr lvl="2"/>
            <a:r>
              <a:rPr lang="en-AU" dirty="0"/>
              <a:t>Faster, less computationally expensive.</a:t>
            </a:r>
          </a:p>
          <a:p>
            <a:pPr lvl="2"/>
            <a:r>
              <a:rPr lang="en-AU" dirty="0"/>
              <a:t>In complex scenarios, it might miss multiple peaks in the posterior.</a:t>
            </a:r>
          </a:p>
          <a:p>
            <a:pPr lvl="2"/>
            <a:endParaRPr lang="en-AU" dirty="0"/>
          </a:p>
          <a:p>
            <a:pPr lvl="1"/>
            <a:r>
              <a:rPr lang="en-US" u="sng" dirty="0"/>
              <a:t>MCMC: Markov Chain Monte Carlo sampling.</a:t>
            </a:r>
            <a:endParaRPr lang="en-AU" u="sng" dirty="0"/>
          </a:p>
          <a:p>
            <a:pPr lvl="2"/>
            <a:r>
              <a:rPr lang="en-AU" dirty="0"/>
              <a:t>Goal: explore the full posterior distribution by drawing many samples from it.</a:t>
            </a:r>
          </a:p>
          <a:p>
            <a:pPr lvl="3"/>
            <a:r>
              <a:rPr lang="en-AU" dirty="0"/>
              <a:t>Sampling algorithms: NUTS, HMC </a:t>
            </a:r>
            <a:r>
              <a:rPr lang="en-AU" dirty="0">
                <a:sym typeface="Wingdings" pitchFamily="2" charset="2"/>
              </a:rPr>
              <a:t> smart random-walking.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 </a:t>
            </a:r>
            <a:r>
              <a:rPr lang="en-AU" b="1" dirty="0"/>
              <a:t>(Parameter’s uncertainty quantified)</a:t>
            </a:r>
          </a:p>
          <a:p>
            <a:pPr lvl="2"/>
            <a:r>
              <a:rPr lang="en-AU" dirty="0"/>
              <a:t>It’s a stochastic simulation </a:t>
            </a:r>
            <a:r>
              <a:rPr lang="en-AU" dirty="0">
                <a:sym typeface="Wingdings" pitchFamily="2" charset="2"/>
              </a:rPr>
              <a:t> slower, computationally expensive.</a:t>
            </a:r>
            <a:endParaRPr lang="en-AU" dirty="0"/>
          </a:p>
          <a:p>
            <a:pPr lvl="2"/>
            <a:r>
              <a:rPr lang="en-AU" dirty="0"/>
              <a:t>Can capture multi-modality in the posterior.</a:t>
            </a:r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CC41F1-FD18-4A9C-8F85-2F1215F02B8D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2396-3674-F333-DCC6-FC99921D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29DA-C1C8-596B-2535-BF023BC5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1145"/>
            <a:ext cx="4046607" cy="4532885"/>
          </a:xfrm>
        </p:spPr>
        <p:txBody>
          <a:bodyPr/>
          <a:lstStyle/>
          <a:p>
            <a:r>
              <a:rPr lang="en-US" dirty="0"/>
              <a:t>Posterior Distribution: The distribution of the parameter values after sampling, reflecting the uncertainty about each parameter.</a:t>
            </a:r>
          </a:p>
          <a:p>
            <a:r>
              <a:rPr lang="en-US" dirty="0"/>
              <a:t>Trace: The MCMC sampling chain for each parameter, tracking how the samples evolve over time. A good trace should have stationarity, indicating good mixing and convergence.</a:t>
            </a:r>
          </a:p>
          <a:p>
            <a:r>
              <a:rPr lang="en-US" dirty="0"/>
              <a:t>In this example there are 10 changepoints, which affect the slope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26D3-7FB8-991A-A72B-DC4A784B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E4344-4AC6-12B9-0153-91EB21E4646B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4B46-54A3-1005-026D-16CBA41A6C3B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8A5D5-2E1C-D869-6094-4C6AC98012D8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F32724-0AE4-2370-54D2-0E103993CA53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0583B-12FC-0A92-76C3-1B0B5288B6E5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C81DB-2E42-E668-F2DA-6E61B47ED765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</p:spTree>
    <p:extLst>
      <p:ext uri="{BB962C8B-B14F-4D97-AF65-F5344CB8AC3E}">
        <p14:creationId xmlns:p14="http://schemas.microsoft.com/office/powerpoint/2010/main" val="411449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44D6-C5B8-0BDD-54E0-0024CE8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FB8532-47BB-58C5-FDB2-B3276E6D8B36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86989-7AD2-A49D-F5B9-C796081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BC418-8096-8D83-46BD-E29413C3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DCBA8E-89C9-BCD7-AD40-0C4A33EA2C2D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91F64-AE05-9384-F21D-E752B70DD282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1BCBA-45D7-1CDE-D0E2-D986E2943FBB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DBA70-F1DF-2C6C-30FE-D75875EEFAB1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DF7AF-21EB-03EA-7247-715F5ADE43BD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274E1-6668-01FA-1C06-745606247706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547BF-D219-0858-64A3-1DAAB3D2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4" r="10759"/>
          <a:stretch/>
        </p:blipFill>
        <p:spPr>
          <a:xfrm>
            <a:off x="809121" y="2072178"/>
            <a:ext cx="4559050" cy="3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(Hyperparameters)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10376704" cy="484472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1900" dirty="0">
                <a:solidFill>
                  <a:srgbClr val="0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rom </a:t>
            </a:r>
            <a:r>
              <a:rPr lang="en-AU" sz="1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prophet.diagnostics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import …</a:t>
            </a:r>
          </a:p>
          <a:p>
            <a:r>
              <a:rPr lang="en-US" dirty="0" err="1"/>
              <a:t>cross_validation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Evaluates model performance by simulating how well the model will perform on future data (Model isn't exposed to future data when being fitted).</a:t>
            </a:r>
          </a:p>
          <a:p>
            <a:pPr lvl="1"/>
            <a:r>
              <a:rPr lang="en-US" dirty="0"/>
              <a:t>Same priors for each validations, clearly different parameters as it’s fitted at different time-points.</a:t>
            </a:r>
          </a:p>
          <a:p>
            <a:pPr lvl="1"/>
            <a:r>
              <a:rPr lang="en-US" dirty="0"/>
              <a:t>Splits the data into training and testing sets based on defined periods, helping assess how the model behaves with rolling forecasts.</a:t>
            </a:r>
          </a:p>
          <a:p>
            <a:pPr lvl="1"/>
            <a:r>
              <a:rPr lang="en-US" dirty="0"/>
              <a:t>Thoughts: </a:t>
            </a:r>
          </a:p>
          <a:p>
            <a:pPr lvl="2"/>
            <a:r>
              <a:rPr lang="en-US" dirty="0"/>
              <a:t>Validation Horizons need to be longer than longest seasonality.</a:t>
            </a:r>
          </a:p>
          <a:p>
            <a:pPr lvl="2"/>
            <a:r>
              <a:rPr lang="en-AU" dirty="0"/>
              <a:t>As a heuristic, for a forecast horizon H, we generally make a simulated forecast every H/2 periods.</a:t>
            </a:r>
          </a:p>
          <a:p>
            <a:r>
              <a:rPr lang="en-AU" dirty="0" err="1"/>
              <a:t>performance_metrics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Generates forecasting metrics: MAPE, MAE, RMSE, etc.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01D5-C0D8-F13D-B37B-817471CA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12346"/>
            <a:ext cx="9601200" cy="749461"/>
          </a:xfrm>
        </p:spPr>
        <p:txBody>
          <a:bodyPr/>
          <a:lstStyle/>
          <a:p>
            <a:r>
              <a:rPr lang="en-US" dirty="0"/>
              <a:t>Graph of the steps taken by Prophet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0F6A49-ECC6-8DC0-B8A6-7D5BFDA1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856619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F756B0A-7096-EC2D-2CC0-F0FFECB457E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79A281D-449B-90FC-EFAF-9359993334BB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DDF6DF6-B396-CFBF-493A-ACD58D3441AE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A8DCFCC-2887-5EE1-5CF8-5972E92C52D9}"/>
              </a:ext>
            </a:extLst>
          </p:cNvPr>
          <p:cNvSpPr/>
          <p:nvPr/>
        </p:nvSpPr>
        <p:spPr>
          <a:xfrm>
            <a:off x="962628" y="4544512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EAFC3B-82D0-0E27-CB11-F061A3D4F4E7}"/>
              </a:ext>
            </a:extLst>
          </p:cNvPr>
          <p:cNvSpPr/>
          <p:nvPr/>
        </p:nvSpPr>
        <p:spPr>
          <a:xfrm>
            <a:off x="246927" y="2591285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pic>
        <p:nvPicPr>
          <p:cNvPr id="11" name="Picture 10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D9687CBE-8D54-3B9D-A100-265F6E5E38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9B4F6-9649-37D6-4333-821D0F9B7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6267D23-598A-BC30-98B7-ACDC4ABDBA7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81" y="259128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2D0AF89-9794-B8EE-5A04-CEB99B4E4C0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2" y="4544512"/>
            <a:ext cx="759168" cy="21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47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96E1D-5F37-7635-CD01-BCAEA2A9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17E4632-6874-A84B-AE1E-250D7FB5CAD1}"/>
              </a:ext>
            </a:extLst>
          </p:cNvPr>
          <p:cNvSpPr/>
          <p:nvPr/>
        </p:nvSpPr>
        <p:spPr>
          <a:xfrm>
            <a:off x="5185459" y="3113592"/>
            <a:ext cx="2028462" cy="20284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Hyper- parameters’ Optimization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38FD42-7076-9326-62E8-F130D16E6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579688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0181F2-2004-6451-6096-24FE867F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2346"/>
            <a:ext cx="10041039" cy="749461"/>
          </a:xfrm>
        </p:spPr>
        <p:txBody>
          <a:bodyPr>
            <a:normAutofit/>
          </a:bodyPr>
          <a:lstStyle/>
          <a:p>
            <a:r>
              <a:rPr lang="en-US" dirty="0"/>
              <a:t>Graph of the steps taken by Prophet </a:t>
            </a:r>
            <a:r>
              <a:rPr lang="en-US" sz="2700" dirty="0"/>
              <a:t>+ HP...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1497923-6569-162A-8059-2F88BA0425C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59CD1DE-6BDD-3113-96F1-D8729E40B5BE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8A98ED6-A11F-EC5B-787B-6219E16A6ED4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4B0A9BF-7D78-7754-44BC-8BE761DDE88A}"/>
              </a:ext>
            </a:extLst>
          </p:cNvPr>
          <p:cNvSpPr/>
          <p:nvPr/>
        </p:nvSpPr>
        <p:spPr>
          <a:xfrm>
            <a:off x="927904" y="5142053"/>
            <a:ext cx="2824222" cy="1610330"/>
          </a:xfrm>
          <a:prstGeom prst="wedgeRectCallout">
            <a:avLst>
              <a:gd name="adj1" fmla="val 58030"/>
              <a:gd name="adj2" fmla="val 1327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A195A74-F84C-84A1-95F5-FF429AB20C22}"/>
              </a:ext>
            </a:extLst>
          </p:cNvPr>
          <p:cNvSpPr/>
          <p:nvPr/>
        </p:nvSpPr>
        <p:spPr>
          <a:xfrm>
            <a:off x="232460" y="3494109"/>
            <a:ext cx="2824222" cy="1481560"/>
          </a:xfrm>
          <a:prstGeom prst="wedgeRectCallout">
            <a:avLst>
              <a:gd name="adj1" fmla="val 62128"/>
              <a:gd name="adj2" fmla="val 214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BA6F9FA2-0BDC-6CE8-BEB4-A5D384B72952}"/>
              </a:ext>
            </a:extLst>
          </p:cNvPr>
          <p:cNvSpPr/>
          <p:nvPr/>
        </p:nvSpPr>
        <p:spPr>
          <a:xfrm>
            <a:off x="732099" y="1265977"/>
            <a:ext cx="2824222" cy="1823012"/>
          </a:xfrm>
          <a:prstGeom prst="wedgeRectCallout">
            <a:avLst>
              <a:gd name="adj1" fmla="val 125653"/>
              <a:gd name="adj2" fmla="val 59625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Hyperopt</a:t>
            </a:r>
            <a:endParaRPr lang="en-US" sz="1400" i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Tree-based </a:t>
            </a:r>
            <a:r>
              <a:rPr lang="en-US" sz="1400" dirty="0" err="1">
                <a:solidFill>
                  <a:schemeClr val="tx1"/>
                </a:solidFill>
              </a:rPr>
              <a:t>Parzen</a:t>
            </a:r>
            <a:r>
              <a:rPr lang="en-US" sz="1400" dirty="0">
                <a:solidFill>
                  <a:schemeClr val="tx1"/>
                </a:solidFill>
              </a:rPr>
              <a:t>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Search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 </a:t>
            </a:r>
            <a:r>
              <a:rPr lang="en-US" sz="1400" dirty="0" err="1">
                <a:solidFill>
                  <a:schemeClr val="tx1"/>
                </a:solidFill>
              </a:rPr>
              <a:t>iterartions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Tree-based probabilistic optimization.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209C054-78D8-C5A7-3FA0-466935E3C7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0" y="1265977"/>
            <a:ext cx="458321" cy="5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0407DEA-B2DC-DB49-0355-CCC68A2D5B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BD94076-0521-B1C3-D1C2-10A63AD11E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E04A4B2-9771-AC8F-B248-50F97DE728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58" y="5142053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682F54C-BF7C-1215-5C71-3645C1619F0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14" y="3494109"/>
            <a:ext cx="759168" cy="216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398EC46-CB33-1C7D-3549-9983B99FE9EE}"/>
              </a:ext>
            </a:extLst>
          </p:cNvPr>
          <p:cNvSpPr/>
          <p:nvPr/>
        </p:nvSpPr>
        <p:spPr>
          <a:xfrm>
            <a:off x="170727" y="2539560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1803F4B-4243-F16F-100B-FF838512B957}"/>
              </a:ext>
            </a:extLst>
          </p:cNvPr>
          <p:cNvSpPr/>
          <p:nvPr/>
        </p:nvSpPr>
        <p:spPr>
          <a:xfrm>
            <a:off x="290331" y="6183591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9AE01EF-A441-6766-28DE-4A2E318A9AAB}"/>
              </a:ext>
            </a:extLst>
          </p:cNvPr>
          <p:cNvSpPr/>
          <p:nvPr/>
        </p:nvSpPr>
        <p:spPr>
          <a:xfrm>
            <a:off x="-303836" y="4153768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D0FDF18-39B9-E2CE-A27F-E06516617506}"/>
              </a:ext>
            </a:extLst>
          </p:cNvPr>
          <p:cNvSpPr/>
          <p:nvPr/>
        </p:nvSpPr>
        <p:spPr>
          <a:xfrm>
            <a:off x="8603879" y="5286683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t"/>
          <a:lstStyle/>
          <a:p>
            <a:r>
              <a:rPr lang="en-US" dirty="0"/>
              <a:t>Curve fitting problem.</a:t>
            </a:r>
          </a:p>
          <a:p>
            <a:r>
              <a:rPr lang="en-US" dirty="0"/>
              <a:t>Open-box: Clear input components, parameters, outputs, and optimization algorithms. Not neural networks (i.e., not explainable).</a:t>
            </a:r>
          </a:p>
          <a:p>
            <a:pPr lvl="1"/>
            <a:r>
              <a:rPr lang="en-US" sz="1800" dirty="0"/>
              <a:t>Trend, Daily/Weekly/Yearly Seasonality, Holidays, External regressors...</a:t>
            </a:r>
          </a:p>
          <a:p>
            <a:pPr lvl="1"/>
            <a:r>
              <a:rPr lang="en-US" sz="1800" dirty="0"/>
              <a:t>Weights, values of components are part of the output.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Bayesian statistics to harness prior-knowledge: residuals ~ normal distribution.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sampling.</a:t>
            </a:r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/>
              <a:t>Prophet drawbacks</a:t>
            </a:r>
            <a:r>
              <a:rPr lang="en-US" sz="2700" dirty="0"/>
              <a:t> in long-term forecasting…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02377"/>
            <a:ext cx="10365129" cy="4569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Temperature, HDD, CDD.</a:t>
            </a:r>
          </a:p>
          <a:p>
            <a:pPr lvl="2"/>
            <a:r>
              <a:rPr lang="en-US" dirty="0"/>
              <a:t>x^2 // x^-2 // log(x) // etc.</a:t>
            </a:r>
          </a:p>
          <a:p>
            <a:r>
              <a:rPr lang="en-US" dirty="0"/>
              <a:t>Too simple hyperparameters optimization:</a:t>
            </a:r>
          </a:p>
          <a:p>
            <a:pPr lvl="1"/>
            <a:r>
              <a:rPr lang="en-US" dirty="0"/>
              <a:t>Integrate </a:t>
            </a:r>
            <a:r>
              <a:rPr lang="en-US" dirty="0" err="1"/>
              <a:t>HyperOpt</a:t>
            </a:r>
            <a:r>
              <a:rPr lang="en-US" dirty="0"/>
              <a:t> into the pipeline.</a:t>
            </a:r>
          </a:p>
          <a:p>
            <a:r>
              <a:rPr lang="en-US" dirty="0"/>
              <a:t>Holidays not considering DOW.</a:t>
            </a:r>
          </a:p>
          <a:p>
            <a:pPr lvl="1"/>
            <a:r>
              <a:rPr lang="en-US" dirty="0"/>
              <a:t>Tailored DOW-sensitive parameters.</a:t>
            </a:r>
          </a:p>
          <a:p>
            <a:r>
              <a:rPr lang="en-US" dirty="0"/>
              <a:t>Daily/Weekly Seasonality change through year (Mostly Sat, Sun in GB):</a:t>
            </a:r>
          </a:p>
          <a:p>
            <a:pPr lvl="1"/>
            <a:r>
              <a:rPr lang="en-US" dirty="0"/>
              <a:t>Year-long distributed regressors.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r>
              <a:rPr lang="en-US" dirty="0"/>
              <a:t>Place regressors’ weight depending on its value rather than its deviation from their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EC34B-E3F9-E255-6893-3635CFCB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18" y="3057051"/>
            <a:ext cx="5486399" cy="135663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2BC0C3-E465-C3EE-77CD-4495BBF13F0B}"/>
              </a:ext>
            </a:extLst>
          </p:cNvPr>
          <p:cNvCxnSpPr>
            <a:cxnSpLocks/>
          </p:cNvCxnSpPr>
          <p:nvPr/>
        </p:nvCxnSpPr>
        <p:spPr>
          <a:xfrm flipV="1">
            <a:off x="10382491" y="4413688"/>
            <a:ext cx="0" cy="128105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A208-04A6-6195-E21B-921E411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46-1352-24C3-BB12-05B936F2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daily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CD0CF6-559C-F192-A5FA-F4078DA93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E31ECD5-8D46-8258-75E6-1ECB923CB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61197F0-9FE1-633C-072B-D6999D3D5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unchanged </a:t>
            </a:r>
          </a:p>
        </p:txBody>
      </p:sp>
      <p:pic>
        <p:nvPicPr>
          <p:cNvPr id="1026" name="Picture 2" descr="MLflow — a modern MLOps tool for data project collaboration | by Hong  Nguyen | SFU Professional Computer Science | Medium">
            <a:extLst>
              <a:ext uri="{FF2B5EF4-FFF2-40B4-BE49-F238E27FC236}">
                <a16:creationId xmlns:a16="http://schemas.microsoft.com/office/drawing/2014/main" id="{9291B2D2-242C-54AA-9ACA-7E34FF97D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" y="5329719"/>
            <a:ext cx="1782501" cy="68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B4DD5F59-AB78-117C-614C-8695DEDCD46F}"/>
              </a:ext>
            </a:extLst>
          </p:cNvPr>
          <p:cNvSpPr/>
          <p:nvPr/>
        </p:nvSpPr>
        <p:spPr>
          <a:xfrm>
            <a:off x="2314208" y="4718875"/>
            <a:ext cx="2188344" cy="812026"/>
          </a:xfrm>
          <a:prstGeom prst="wedgeEllipseCallout">
            <a:avLst>
              <a:gd name="adj1" fmla="val -63922"/>
              <a:gd name="adj2" fmla="val 49671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recommend</a:t>
            </a:r>
          </a:p>
        </p:txBody>
      </p:sp>
    </p:spTree>
    <p:extLst>
      <p:ext uri="{BB962C8B-B14F-4D97-AF65-F5344CB8AC3E}">
        <p14:creationId xmlns:p14="http://schemas.microsoft.com/office/powerpoint/2010/main" val="276174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80C5F-263F-21C3-864C-93CFB8FF9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C075-87AC-1CB5-63E4-4F127FD35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Main Components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FECC9-D36B-6319-5419-FA5D85413166}"/>
              </a:ext>
            </a:extLst>
          </p:cNvPr>
          <p:cNvSpPr/>
          <p:nvPr/>
        </p:nvSpPr>
        <p:spPr>
          <a:xfrm>
            <a:off x="1267428" y="1577459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Holidays, Weekly Seasonality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ACD60-9396-9C77-2165-9DCEDEFDE1DE}"/>
              </a:ext>
            </a:extLst>
          </p:cNvPr>
          <p:cNvSpPr/>
          <p:nvPr/>
        </p:nvSpPr>
        <p:spPr>
          <a:xfrm>
            <a:off x="7548977" y="1588384"/>
            <a:ext cx="39874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Yearly Seasonality, Weather reg., Weekends reg.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4B036C-A74C-61F0-979E-77F5D458525D}"/>
              </a:ext>
            </a:extLst>
          </p:cNvPr>
          <p:cNvSpPr/>
          <p:nvPr/>
        </p:nvSpPr>
        <p:spPr>
          <a:xfrm>
            <a:off x="5440100" y="1588384"/>
            <a:ext cx="1934901" cy="26111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Ad-hoc implementations: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Holidays including day-of-week sensitivity.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Weekdays yearly-changes (by daylight seconds).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Lockdowns’ impact using ”holidays”.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9EFD86-558A-C8BF-4842-9754876E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70"/>
          <a:stretch/>
        </p:blipFill>
        <p:spPr>
          <a:xfrm>
            <a:off x="1267428" y="2045651"/>
            <a:ext cx="3994400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918F40-C7D7-7420-81AF-D65DCA0C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930"/>
          <a:stretch/>
        </p:blipFill>
        <p:spPr>
          <a:xfrm>
            <a:off x="7553273" y="2045651"/>
            <a:ext cx="3983182" cy="4024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72A541-0ABF-A330-7B0F-CC6F6E9F26A8}"/>
              </a:ext>
            </a:extLst>
          </p:cNvPr>
          <p:cNvSpPr/>
          <p:nvPr/>
        </p:nvSpPr>
        <p:spPr>
          <a:xfrm>
            <a:off x="5440100" y="4246892"/>
            <a:ext cx="1934901" cy="18235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The lag-dependencies from an ARIMA model are ”captured” by components: trend, yearly Fourier series.</a:t>
            </a:r>
          </a:p>
        </p:txBody>
      </p:sp>
    </p:spTree>
    <p:extLst>
      <p:ext uri="{BB962C8B-B14F-4D97-AF65-F5344CB8AC3E}">
        <p14:creationId xmlns:p14="http://schemas.microsoft.com/office/powerpoint/2010/main" val="3439762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EE77-C5EC-C9E0-5E7A-B3B092045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Extra Regressors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16E7B-BF8D-BC52-2659-6A158D81FF2C}"/>
              </a:ext>
            </a:extLst>
          </p:cNvPr>
          <p:cNvSpPr/>
          <p:nvPr/>
        </p:nvSpPr>
        <p:spPr>
          <a:xfrm>
            <a:off x="1219200" y="2415215"/>
            <a:ext cx="4703877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 on trend by the External Regressors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E89C81-3C21-09B0-0FF2-EE7278EE2618}"/>
              </a:ext>
            </a:extLst>
          </p:cNvPr>
          <p:cNvSpPr/>
          <p:nvPr/>
        </p:nvSpPr>
        <p:spPr>
          <a:xfrm rot="16200000">
            <a:off x="5940790" y="3297305"/>
            <a:ext cx="5396695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Weather regressors’ impact level at different temperatures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8B082-0852-F7C2-450B-C963C4C4114C}"/>
              </a:ext>
            </a:extLst>
          </p:cNvPr>
          <p:cNvSpPr/>
          <p:nvPr/>
        </p:nvSpPr>
        <p:spPr>
          <a:xfrm>
            <a:off x="6226215" y="2827139"/>
            <a:ext cx="1934901" cy="33219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Notes: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Temperature, </a:t>
            </a:r>
            <a:r>
              <a:rPr lang="en-US" sz="1400" dirty="0" err="1">
                <a:solidFill>
                  <a:schemeClr val="tx1"/>
                </a:solidFill>
              </a:rPr>
              <a:t>hdd</a:t>
            </a:r>
            <a:r>
              <a:rPr lang="en-US" sz="1400" dirty="0">
                <a:solidFill>
                  <a:schemeClr val="tx1"/>
                </a:solidFill>
              </a:rPr>
              <a:t> and </a:t>
            </a:r>
            <a:r>
              <a:rPr lang="en-US" sz="1400" dirty="0" err="1">
                <a:solidFill>
                  <a:schemeClr val="tx1"/>
                </a:solidFill>
              </a:rPr>
              <a:t>cdd</a:t>
            </a:r>
            <a:r>
              <a:rPr lang="en-US" sz="1400" dirty="0">
                <a:solidFill>
                  <a:schemeClr val="tx1"/>
                </a:solidFill>
              </a:rPr>
              <a:t> to simulate the non-linear reaction to temperature.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Straight-forward weather-scenarios modelling.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FE63BB-7846-FC4E-1A1F-FDAE64FD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583" y="2827139"/>
            <a:ext cx="4702494" cy="32544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6A035-A362-0BDE-D525-91228D1E5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7653" y="822452"/>
            <a:ext cx="2601872" cy="5302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40869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8B411-FFC3-742C-91DA-79D60ACFC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3D70-9A14-7749-012E-3BF3F2B46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Back-cast and Forecast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53DAA-BDC1-E393-8E3A-20BA3DDBB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13" y="1747777"/>
            <a:ext cx="7734379" cy="46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51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D898-0CF5-6C9A-FB06-D98FA0A56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681EA-7F85-6E7C-FC5D-EAC5F75E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 </a:t>
            </a:r>
            <a:r>
              <a:rPr lang="en-US" sz="2400" dirty="0"/>
              <a:t>from back-casting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7A694-4024-1981-3FE6-23FB18854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80138"/>
            <a:ext cx="7083266" cy="27288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85F186-9C1A-EA35-19CF-D4E307412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115" y="3279039"/>
            <a:ext cx="2683889" cy="2729899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807185-8B5C-1A1A-245D-73B2C4539C89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 By looking at the overall model’s residuals it seems quite stationary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What about by component?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00963-0DDD-13A5-E8C2-8F001E209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9DFF-7935-49E3-C08A-180F5FED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 by Day of Week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83C246-2673-D578-4E64-4BBD29CA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116" y="264528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8B13CE-C0DF-43C2-AA72-156F668C8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116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3011CC-EDAC-2960-ABC4-4B9C0C3D7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116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4C496-3558-E97E-E8B3-EE0AE6800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16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5853E0-553A-C05B-9BD8-8BCE5E0454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1846764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3D129E-731A-318F-E8AF-0D8ADCE6F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429000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766F45-C72D-8BB0-7EC7-0F9F6A3A1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5011236"/>
            <a:ext cx="3810000" cy="15113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75448F-A0BC-3977-16E3-9BDE3DE7FE73}"/>
              </a:ext>
            </a:extLst>
          </p:cNvPr>
          <p:cNvSpPr/>
          <p:nvPr/>
        </p:nvSpPr>
        <p:spPr>
          <a:xfrm>
            <a:off x="885462" y="1775828"/>
            <a:ext cx="3145423" cy="474670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Example by graphs of how </a:t>
            </a:r>
            <a:r>
              <a:rPr lang="en-US" sz="1400" b="1" u="sng" dirty="0">
                <a:solidFill>
                  <a:schemeClr val="tx1"/>
                </a:solidFill>
              </a:rPr>
              <a:t>explainable signals </a:t>
            </a:r>
            <a:r>
              <a:rPr lang="en-US" sz="1400" b="1" dirty="0">
                <a:solidFill>
                  <a:schemeClr val="tx1"/>
                </a:solidFill>
              </a:rPr>
              <a:t>not captured by the model can be mathematically captured by refining the model: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We can see some days of the week are less stationary.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Before adding the “</a:t>
            </a:r>
            <a:r>
              <a:rPr lang="en-US" sz="1400" dirty="0" err="1">
                <a:solidFill>
                  <a:schemeClr val="tx1"/>
                </a:solidFill>
              </a:rPr>
              <a:t>daylight_hours</a:t>
            </a:r>
            <a:r>
              <a:rPr lang="en-US" sz="1400" dirty="0">
                <a:solidFill>
                  <a:schemeClr val="tx1"/>
                </a:solidFill>
              </a:rPr>
              <a:t>” regressor for the weekends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 noise was even more seasonal.</a:t>
            </a:r>
          </a:p>
        </p:txBody>
      </p:sp>
    </p:spTree>
    <p:extLst>
      <p:ext uri="{BB962C8B-B14F-4D97-AF65-F5344CB8AC3E}">
        <p14:creationId xmlns:p14="http://schemas.microsoft.com/office/powerpoint/2010/main" val="478367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653AD8-DB3F-F9C6-0510-2CF66D0D2F32}"/>
              </a:ext>
            </a:extLst>
          </p:cNvPr>
          <p:cNvSpPr/>
          <p:nvPr/>
        </p:nvSpPr>
        <p:spPr>
          <a:xfrm>
            <a:off x="0" y="0"/>
            <a:ext cx="5359078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54EA35E-2175-15B6-2560-B7261C48CA85}"/>
              </a:ext>
            </a:extLst>
          </p:cNvPr>
          <p:cNvSpPr txBox="1">
            <a:spLocks/>
          </p:cNvSpPr>
          <p:nvPr/>
        </p:nvSpPr>
        <p:spPr>
          <a:xfrm>
            <a:off x="555587" y="609669"/>
            <a:ext cx="4317356" cy="33421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Granular 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to monthly model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481717-6AE9-662D-CBFB-7FBB2A8D30C5}"/>
              </a:ext>
            </a:extLst>
          </p:cNvPr>
          <p:cNvSpPr txBox="1">
            <a:spLocks/>
          </p:cNvSpPr>
          <p:nvPr/>
        </p:nvSpPr>
        <p:spPr>
          <a:xfrm>
            <a:off x="5752618" y="209448"/>
            <a:ext cx="6172682" cy="6318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Our largest cycle is a year, and we have external factors affecting throughout in different magnitudes: Weather, holidays…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want to take the variability due to these. Using Prophet outputs, we can: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“Adjust” demand: Take out the effect from the weather regressors.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”Correct” demand: Extrapolate all years to a “standard year”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When forecasting ”corrected” demand, each year’s “standard year weather” will be affecting different day of weeks, making YoY comparisons wrong,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5E5E8B9-2F86-D50E-2439-77EE4D85C723}"/>
              </a:ext>
            </a:extLst>
          </p:cNvPr>
          <p:cNvSpPr txBox="1">
            <a:spLocks/>
          </p:cNvSpPr>
          <p:nvPr/>
        </p:nvSpPr>
        <p:spPr>
          <a:xfrm>
            <a:off x="7523545" y="6325564"/>
            <a:ext cx="4514127" cy="405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i="1" dirty="0">
                <a:solidFill>
                  <a:schemeClr val="tx1"/>
                </a:solidFill>
              </a:rPr>
              <a:t>Thoughts on inputs for monthly modelling…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BC7152-61BE-2108-EE5F-27A5B8C10E4A}"/>
              </a:ext>
            </a:extLst>
          </p:cNvPr>
          <p:cNvSpPr/>
          <p:nvPr/>
        </p:nvSpPr>
        <p:spPr>
          <a:xfrm>
            <a:off x="266700" y="4074838"/>
            <a:ext cx="4907184" cy="25690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u="sng" dirty="0">
                <a:solidFill>
                  <a:schemeClr val="tx1"/>
                </a:solidFill>
              </a:rPr>
              <a:t>Why 2 models?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In short, we use a high granularity and a monthly model separately because the best high-quality regressors for the modelling are either very granular (weather) or less granular (GDP). </a:t>
            </a:r>
          </a:p>
          <a:p>
            <a:endParaRPr lang="en-US" sz="1400" i="1" dirty="0">
              <a:solidFill>
                <a:schemeClr val="tx1"/>
              </a:solidFill>
            </a:endParaRPr>
          </a:p>
          <a:p>
            <a:pPr algn="r"/>
            <a:r>
              <a:rPr lang="en-US" sz="1400" i="1" dirty="0">
                <a:solidFill>
                  <a:schemeClr val="tx1"/>
                </a:solidFill>
              </a:rPr>
              <a:t>Converting GDP into a daily figure would create noise and mess with the other components of the model</a:t>
            </a:r>
          </a:p>
        </p:txBody>
      </p:sp>
    </p:spTree>
    <p:extLst>
      <p:ext uri="{BB962C8B-B14F-4D97-AF65-F5344CB8AC3E}">
        <p14:creationId xmlns:p14="http://schemas.microsoft.com/office/powerpoint/2010/main" val="2495962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F59EE-A1BD-DAF5-F6A5-E1D8D567E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E1E0-51E2-2793-D810-EDD5EC0E7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monthly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7FA915-9F20-12D6-C75A-BF035137CA2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35C2FC2D-43E9-6F0E-EE7D-A33F22D983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166CEEC-0EEE-67CD-7690-CC96BFD40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Regressors’ standardization [prophet/</a:t>
            </a:r>
            <a:r>
              <a:rPr lang="en-US" sz="1400" i="1" dirty="0" err="1"/>
              <a:t>forecaster.py</a:t>
            </a:r>
            <a:r>
              <a:rPr lang="en-US" sz="1400" i="1" dirty="0"/>
              <a:t>] unchanged </a:t>
            </a:r>
          </a:p>
        </p:txBody>
      </p:sp>
    </p:spTree>
    <p:extLst>
      <p:ext uri="{BB962C8B-B14F-4D97-AF65-F5344CB8AC3E}">
        <p14:creationId xmlns:p14="http://schemas.microsoft.com/office/powerpoint/2010/main" val="1098601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CB1F-B963-4780-CD06-AFEDABB9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6D06-033D-1270-24E7-F9AADAFD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>
            <a:normAutofit fontScale="90000"/>
          </a:bodyPr>
          <a:lstStyle/>
          <a:p>
            <a:r>
              <a:rPr lang="en-US" dirty="0"/>
              <a:t>Main Components </a:t>
            </a:r>
            <a:r>
              <a:rPr lang="en-US" sz="2700" dirty="0"/>
              <a:t>using </a:t>
            </a:r>
            <a:r>
              <a:rPr lang="en-US" sz="2400" dirty="0"/>
              <a:t>weather/holidays-corrected demand...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34CB51-BE33-95B8-C328-A0EB8F5C258F}"/>
              </a:ext>
            </a:extLst>
          </p:cNvPr>
          <p:cNvSpPr/>
          <p:nvPr/>
        </p:nvSpPr>
        <p:spPr>
          <a:xfrm>
            <a:off x="1510496" y="1509012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4CCE89-E8FB-1933-7C8C-7DA3037F5C52}"/>
              </a:ext>
            </a:extLst>
          </p:cNvPr>
          <p:cNvSpPr/>
          <p:nvPr/>
        </p:nvSpPr>
        <p:spPr>
          <a:xfrm>
            <a:off x="5440100" y="1509012"/>
            <a:ext cx="6273800" cy="7726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Left graph:</a:t>
            </a:r>
          </a:p>
          <a:p>
            <a:pPr algn="ctr"/>
            <a:endParaRPr lang="en-US" sz="1400" b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Seasonality accounts for: leap years, number of weekdays.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0E20C-8E31-F352-101D-33EF8B5E9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96" y="1930553"/>
            <a:ext cx="3501342" cy="468422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E9819-A7A2-A8D3-31A3-0CACE80B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00" y="2868280"/>
            <a:ext cx="6273800" cy="37465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D25989-D5E2-648D-B5E3-AFEB9AE6084E}"/>
              </a:ext>
            </a:extLst>
          </p:cNvPr>
          <p:cNvSpPr/>
          <p:nvPr/>
        </p:nvSpPr>
        <p:spPr>
          <a:xfrm>
            <a:off x="5417918" y="2456279"/>
            <a:ext cx="629598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Forecast, changepoints, uncertainty-intervals</a:t>
            </a:r>
          </a:p>
        </p:txBody>
      </p:sp>
    </p:spTree>
    <p:extLst>
      <p:ext uri="{BB962C8B-B14F-4D97-AF65-F5344CB8AC3E}">
        <p14:creationId xmlns:p14="http://schemas.microsoft.com/office/powerpoint/2010/main" val="3768860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1CE-921D-2B72-C707-6B7BDA34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501"/>
          </a:xfrm>
        </p:spPr>
        <p:txBody>
          <a:bodyPr/>
          <a:lstStyle/>
          <a:p>
            <a:r>
              <a:rPr lang="en-US" dirty="0"/>
              <a:t>Statistical Blogs’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DEF5-F5C4-5BF6-6978-B38A1213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7156"/>
            <a:ext cx="9601200" cy="3493214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u="sng" dirty="0"/>
              <a:t>ARIMA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short-term forecasting.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Evolves in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Future values depend on past values in a sequential time-dependent manner.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Relationship between lags of past observation &amp; their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So future predictions errors are assumed to be 0 &gt;&gt; </a:t>
            </a:r>
            <a:r>
              <a:rPr lang="en-GB" b="1" dirty="0"/>
              <a:t>increased uncertainty as forecasts extend out.</a:t>
            </a:r>
          </a:p>
          <a:p>
            <a:pPr marL="457200" lvl="1" indent="0">
              <a:buNone/>
            </a:pPr>
            <a:endParaRPr lang="en-GB" b="1" dirty="0"/>
          </a:p>
          <a:p>
            <a:pPr marL="98298" indent="-171450">
              <a:buFont typeface="Arial" panose="020B0604020202020204" pitchFamily="34" charset="0"/>
              <a:buChar char="•"/>
            </a:pPr>
            <a:r>
              <a:rPr lang="en-GB" b="1" u="sng" dirty="0"/>
              <a:t>Prophet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long-term forecasting.</a:t>
            </a:r>
            <a:endParaRPr lang="en-GB" b="1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Curve-fitting problem: regression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components (trend, seasonality, holidays, regressors…) by fitting curves to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Weights, values of components are part of the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564BC-7B6E-6CEA-DF1C-1950B267B691}"/>
              </a:ext>
            </a:extLst>
          </p:cNvPr>
          <p:cNvSpPr/>
          <p:nvPr/>
        </p:nvSpPr>
        <p:spPr>
          <a:xfrm>
            <a:off x="1371600" y="5517225"/>
            <a:ext cx="9447088" cy="6549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Prophet’s outputs regarding the components of the time-series are helpful to stir the short-term forecast.</a:t>
            </a:r>
          </a:p>
        </p:txBody>
      </p:sp>
    </p:spTree>
    <p:extLst>
      <p:ext uri="{BB962C8B-B14F-4D97-AF65-F5344CB8AC3E}">
        <p14:creationId xmlns:p14="http://schemas.microsoft.com/office/powerpoint/2010/main" val="378580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590A0-DA99-FD25-9543-CA6636688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17B-2494-A306-EE05-E51E5F88E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Extra Regressors and Seasonality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C28957-ACC8-F7C6-6F30-3D0DD82C18CA}"/>
              </a:ext>
            </a:extLst>
          </p:cNvPr>
          <p:cNvSpPr/>
          <p:nvPr/>
        </p:nvSpPr>
        <p:spPr>
          <a:xfrm>
            <a:off x="981922" y="1998526"/>
            <a:ext cx="5114078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Impact on trend by External Regressors &amp; Yearly Seasonality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CBE7C4-3B36-8819-B0EA-E44A7CB74F1C}"/>
              </a:ext>
            </a:extLst>
          </p:cNvPr>
          <p:cNvSpPr/>
          <p:nvPr/>
        </p:nvSpPr>
        <p:spPr>
          <a:xfrm>
            <a:off x="6238755" y="1998525"/>
            <a:ext cx="5742970" cy="13300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Potential further enhancements: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Use working hours of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Hours of daylight in a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7EDE9-37D8-4638-7D64-36B8D1B4D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21" y="2414279"/>
            <a:ext cx="5114079" cy="3539241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D8DE6-6706-05BB-2584-22F6BDEA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010" y="3882478"/>
            <a:ext cx="3642815" cy="2071042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DDB022-B25F-9FA5-3BB3-FA21C2CFDF8B}"/>
              </a:ext>
            </a:extLst>
          </p:cNvPr>
          <p:cNvSpPr/>
          <p:nvPr/>
        </p:nvSpPr>
        <p:spPr>
          <a:xfrm>
            <a:off x="6374756" y="3460656"/>
            <a:ext cx="3672069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GDP Impact on demand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03EF72-EDFA-9AFC-FC8A-2C3EBE6F4350}"/>
              </a:ext>
            </a:extLst>
          </p:cNvPr>
          <p:cNvSpPr/>
          <p:nvPr/>
        </p:nvSpPr>
        <p:spPr>
          <a:xfrm>
            <a:off x="10208870" y="3429000"/>
            <a:ext cx="1772853" cy="2524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Extra used regressors: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Binary for leap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Number of weekdays.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COVID abnormalities.</a:t>
            </a:r>
          </a:p>
        </p:txBody>
      </p:sp>
    </p:spTree>
    <p:extLst>
      <p:ext uri="{BB962C8B-B14F-4D97-AF65-F5344CB8AC3E}">
        <p14:creationId xmlns:p14="http://schemas.microsoft.com/office/powerpoint/2010/main" val="2466184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9DAEA-E32E-E2C5-55B7-79775CA4A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649E-A2FC-18E8-5E4D-4F27D6B3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/>
          <a:lstStyle/>
          <a:p>
            <a:r>
              <a:rPr lang="en-US" dirty="0"/>
              <a:t>Noise, Error, Residuals </a:t>
            </a:r>
            <a:r>
              <a:rPr lang="en-US" sz="2400" dirty="0"/>
              <a:t>from back-casting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9291B6-BD81-9410-758E-E94AF174FE1C}"/>
              </a:ext>
            </a:extLst>
          </p:cNvPr>
          <p:cNvSpPr/>
          <p:nvPr/>
        </p:nvSpPr>
        <p:spPr>
          <a:xfrm>
            <a:off x="1336875" y="1878015"/>
            <a:ext cx="10229129" cy="10851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Optimization starts by setting the residual as a normally distributed around 0.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DEDBF-FA61-FAD4-4D96-B17F33D26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279039"/>
            <a:ext cx="7160171" cy="27360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3EC9B-F8F5-E3F7-D3DC-E4F057029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858" y="3279039"/>
            <a:ext cx="2659146" cy="2736000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0836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FD6E6-A005-73D6-AD13-2561B00A8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8744-F048-5B94-200F-0DA1F7C9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2610"/>
          </a:xfrm>
        </p:spPr>
        <p:txBody>
          <a:bodyPr>
            <a:normAutofit/>
          </a:bodyPr>
          <a:lstStyle/>
          <a:p>
            <a:r>
              <a:rPr lang="en-US" dirty="0"/>
              <a:t>Some thoughts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02A537-72CD-C39C-7DBC-99B464CE7FBD}"/>
              </a:ext>
            </a:extLst>
          </p:cNvPr>
          <p:cNvSpPr/>
          <p:nvPr/>
        </p:nvSpPr>
        <p:spPr>
          <a:xfrm>
            <a:off x="1510496" y="1509012"/>
            <a:ext cx="3501342" cy="3530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Trend, Seasonality+, GDP, anomalies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90E1A-5A7A-AD8D-358D-BF5025221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96" y="1930553"/>
            <a:ext cx="3501342" cy="4684228"/>
          </a:xfrm>
          <a:prstGeom prst="rect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77DBA3-A2E8-0A51-D490-DA4A490AD77D}"/>
              </a:ext>
            </a:extLst>
          </p:cNvPr>
          <p:cNvSpPr txBox="1"/>
          <p:nvPr/>
        </p:nvSpPr>
        <p:spPr>
          <a:xfrm>
            <a:off x="5480613" y="1509012"/>
            <a:ext cx="60998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Explaining what each variable means: </a:t>
            </a:r>
            <a:r>
              <a:rPr lang="en-AU" i="1" dirty="0">
                <a:effectLst/>
                <a:latin typeface="Helvetica Neue" panose="02000503000000020004" pitchFamily="2" charset="0"/>
              </a:rPr>
              <a:t>Trend: efficiency, EVs, HPs.</a:t>
            </a:r>
          </a:p>
          <a:p>
            <a:r>
              <a:rPr lang="en-US" dirty="0"/>
              <a:t>In short, we use a high granularity and a monthly model separately because the best high-quality regressors for the modelling are either very granular (weather) or less granular (GDP). </a:t>
            </a:r>
          </a:p>
          <a:p>
            <a:pPr lvl="1"/>
            <a:r>
              <a:rPr lang="en-US" i="1" dirty="0"/>
              <a:t>Converting GDP into a daily figure would create noise and mess with the other components of the model</a:t>
            </a:r>
          </a:p>
        </p:txBody>
      </p:sp>
    </p:spTree>
    <p:extLst>
      <p:ext uri="{BB962C8B-B14F-4D97-AF65-F5344CB8AC3E}">
        <p14:creationId xmlns:p14="http://schemas.microsoft.com/office/powerpoint/2010/main" val="1055537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32E6-A51D-1FF6-F5B8-B61CB94D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7334"/>
          </a:xfrm>
        </p:spPr>
        <p:txBody>
          <a:bodyPr/>
          <a:lstStyle/>
          <a:p>
            <a:r>
              <a:rPr lang="en-US" dirty="0"/>
              <a:t>Monthly to Daily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32211-7A31-A39D-7403-D08BF52B2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3134"/>
            <a:ext cx="9601200" cy="4374266"/>
          </a:xfrm>
        </p:spPr>
        <p:txBody>
          <a:bodyPr/>
          <a:lstStyle/>
          <a:p>
            <a:r>
              <a:rPr lang="en-US" dirty="0"/>
              <a:t>Get the weather + holidays effect out and group by month. </a:t>
            </a:r>
          </a:p>
          <a:p>
            <a:r>
              <a:rPr lang="en-US" dirty="0"/>
              <a:t>Monthly model regressors: GDP, population, prices, weekdays of month (working hours of month) (incorporate hours of daylight in month) + (weekend days for </a:t>
            </a:r>
            <a:r>
              <a:rPr lang="en-US" dirty="0" err="1"/>
              <a:t>dom</a:t>
            </a:r>
            <a:r>
              <a:rPr lang="en-US" dirty="0"/>
              <a:t>). </a:t>
            </a:r>
            <a:r>
              <a:rPr lang="en-US" b="1" dirty="0"/>
              <a:t>[improvements]</a:t>
            </a:r>
          </a:p>
        </p:txBody>
      </p:sp>
    </p:spTree>
    <p:extLst>
      <p:ext uri="{BB962C8B-B14F-4D97-AF65-F5344CB8AC3E}">
        <p14:creationId xmlns:p14="http://schemas.microsoft.com/office/powerpoint/2010/main" val="2548056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116A7-1176-3FD1-D82C-7B40C591E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8791-5259-1C3D-3A4A-4EB670DAB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hourly model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6D7F2A-EE4F-C33A-679F-E14CD6023C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A5BCCAE-6B4E-DEEC-F9FC-316B91E9F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04D18DC-1B8F-CFF5-1BF4-3511B6D4B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4684" y="4784891"/>
            <a:ext cx="6831673" cy="746010"/>
          </a:xfrm>
        </p:spPr>
        <p:txBody>
          <a:bodyPr>
            <a:normAutofit/>
          </a:bodyPr>
          <a:lstStyle/>
          <a:p>
            <a:pPr algn="r"/>
            <a:r>
              <a:rPr lang="en-US" sz="1800" i="1" dirty="0"/>
              <a:t>Example of Prophet’s performance</a:t>
            </a:r>
          </a:p>
          <a:p>
            <a:pPr algn="r"/>
            <a:r>
              <a:rPr lang="en-US" sz="1400" i="1" dirty="0"/>
              <a:t>Analysis at an hourly granularity</a:t>
            </a:r>
          </a:p>
        </p:txBody>
      </p:sp>
    </p:spTree>
    <p:extLst>
      <p:ext uri="{BB962C8B-B14F-4D97-AF65-F5344CB8AC3E}">
        <p14:creationId xmlns:p14="http://schemas.microsoft.com/office/powerpoint/2010/main" val="3538687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Next article will go into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4224"/>
              </p:ext>
            </p:extLst>
          </p:nvPr>
        </p:nvGraphicFramePr>
        <p:xfrm>
          <a:off x="1081549" y="1609917"/>
          <a:ext cx="7620000" cy="407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4738201"/>
            <a:ext cx="2086264" cy="9478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</a:rPr>
              <a:t>Glossary: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HH: Half-Hourly.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NHH: Non-HH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GSP: Grid Supply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8FD04-71E1-3128-5F68-337A873A5A77}"/>
              </a:ext>
            </a:extLst>
          </p:cNvPr>
          <p:cNvSpPr/>
          <p:nvPr/>
        </p:nvSpPr>
        <p:spPr>
          <a:xfrm>
            <a:off x="1081549" y="5960352"/>
            <a:ext cx="4467913" cy="423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solidFill>
                  <a:schemeClr val="tx1"/>
                </a:solidFill>
              </a:rPr>
              <a:t>*** </a:t>
            </a:r>
            <a:r>
              <a:rPr lang="en-US" sz="1050" b="1" dirty="0">
                <a:hlinkClick r:id="rId10"/>
              </a:rPr>
              <a:t>https://github.com/pcpp94/elexon_pipeline_GB_demand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0C17-D4E2-9B62-C23F-3177C2A1636A}"/>
              </a:ext>
            </a:extLst>
          </p:cNvPr>
          <p:cNvSpPr/>
          <p:nvPr/>
        </p:nvSpPr>
        <p:spPr>
          <a:xfrm>
            <a:off x="5722857" y="2462982"/>
            <a:ext cx="6075851" cy="370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8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01523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11C459AB-C052-A2B4-D4E2-0B5215173157}"/>
              </a:ext>
            </a:extLst>
          </p:cNvPr>
          <p:cNvSpPr/>
          <p:nvPr/>
        </p:nvSpPr>
        <p:spPr>
          <a:xfrm rot="5400000">
            <a:off x="4412301" y="2480165"/>
            <a:ext cx="226409" cy="6831988"/>
          </a:xfrm>
          <a:prstGeom prst="rightBracket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A7F5-54F6-CBFE-1964-95C02B9F2F31}"/>
              </a:ext>
            </a:extLst>
          </p:cNvPr>
          <p:cNvSpPr txBox="1"/>
          <p:nvPr/>
        </p:nvSpPr>
        <p:spPr>
          <a:xfrm>
            <a:off x="1109511" y="6136812"/>
            <a:ext cx="68319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Choosing depends on: Data granularity, Compute power, Analysis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02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Underlying components and logic.</a:t>
            </a:r>
          </a:p>
          <a:p>
            <a:r>
              <a:rPr lang="en-US" dirty="0"/>
              <a:t>Using </a:t>
            </a:r>
            <a:r>
              <a:rPr lang="en-US" dirty="0" err="1"/>
              <a:t>Hyperopt</a:t>
            </a:r>
            <a:r>
              <a:rPr lang="en-US" dirty="0"/>
              <a:t> to optimize hyperparameter selection</a:t>
            </a:r>
          </a:p>
          <a:p>
            <a:pPr algn="r"/>
            <a:endParaRPr lang="en-US" sz="1800" i="1" dirty="0"/>
          </a:p>
          <a:p>
            <a:pPr algn="r"/>
            <a:r>
              <a:rPr lang="en-US" sz="1800" i="1" dirty="0"/>
              <a:t>*Bayesian structural time series modeling</a:t>
            </a:r>
            <a:endParaRPr lang="en-US" i="1" dirty="0"/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B04C51-DDF1-BBBD-C6CF-B9FBD15EC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16330</TotalTime>
  <Words>6888</Words>
  <Application>Microsoft Macintosh PowerPoint</Application>
  <PresentationFormat>Widescreen</PresentationFormat>
  <Paragraphs>738</Paragraphs>
  <Slides>46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-apple-system</vt:lpstr>
      <vt:lpstr>.SF NS</vt:lpstr>
      <vt:lpstr>Aptos</vt:lpstr>
      <vt:lpstr>Arial</vt:lpstr>
      <vt:lpstr>Cambria Math</vt:lpstr>
      <vt:lpstr>Franklin Gothic Book</vt:lpstr>
      <vt:lpstr>Helvetica Neue</vt:lpstr>
      <vt:lpstr>Menlo</vt:lpstr>
      <vt:lpstr>Source Code Pro</vt:lpstr>
      <vt:lpstr>source-sans-pro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Statistical Blogs’ input</vt:lpstr>
      <vt:lpstr>GB Gross Demand ETL ELEXON**</vt:lpstr>
      <vt:lpstr>Weather Data ETL Meteostat**</vt:lpstr>
      <vt:lpstr>Different Granularities, Different Insights…</vt:lpstr>
      <vt:lpstr>Prophet forecasting*</vt:lpstr>
      <vt:lpstr>PowerPoint Presentation</vt:lpstr>
      <vt:lpstr>PowerPoint Presentation</vt:lpstr>
      <vt:lpstr>PowerPoint Presentation</vt:lpstr>
      <vt:lpstr>Prophet Objective Function</vt:lpstr>
      <vt:lpstr>Regularization + Objective Function in classic ML…</vt:lpstr>
      <vt:lpstr>Objective Function &amp; Hyperparameters in classic ML…</vt:lpstr>
      <vt:lpstr>Bayesian probabilities Refreshing memory</vt:lpstr>
      <vt:lpstr>Model Fitting, Posterior Distribution</vt:lpstr>
      <vt:lpstr>Model Fitting, Posterior Distribution</vt:lpstr>
      <vt:lpstr>Stan Optimization Algorithm</vt:lpstr>
      <vt:lpstr>Stan’s used likelihood function </vt:lpstr>
      <vt:lpstr>MAP vs. MCMC</vt:lpstr>
      <vt:lpstr>MCMC Process in Prophet</vt:lpstr>
      <vt:lpstr>MCMC Process in Prophet</vt:lpstr>
      <vt:lpstr>All the Hyperparameters.</vt:lpstr>
      <vt:lpstr>Understanding the Python Model: Initial Parameters</vt:lpstr>
      <vt:lpstr>Understanding the Python Model: Fitted Parameters</vt:lpstr>
      <vt:lpstr>Training Prophet Models</vt:lpstr>
      <vt:lpstr>HyperOpt: Hyperparamter tuning</vt:lpstr>
      <vt:lpstr>Graph of the steps taken by Prophet</vt:lpstr>
      <vt:lpstr>Graph of the steps taken by Prophet + HP...</vt:lpstr>
      <vt:lpstr>Prophet drawbacks in long-term forecasting…</vt:lpstr>
      <vt:lpstr>GB daily model</vt:lpstr>
      <vt:lpstr>Main Components </vt:lpstr>
      <vt:lpstr>Extra Regressors</vt:lpstr>
      <vt:lpstr>Back-cast and Forecast</vt:lpstr>
      <vt:lpstr>Noise, Error, Residuals from back-casting</vt:lpstr>
      <vt:lpstr>Noise by Day of Week</vt:lpstr>
      <vt:lpstr>PowerPoint Presentation</vt:lpstr>
      <vt:lpstr>GB monthly model</vt:lpstr>
      <vt:lpstr>Main Components using weather/holidays-corrected demand...</vt:lpstr>
      <vt:lpstr>Extra Regressors and Seasonality</vt:lpstr>
      <vt:lpstr>Noise, Error, Residuals from back-casting</vt:lpstr>
      <vt:lpstr>Some thoughts</vt:lpstr>
      <vt:lpstr>Monthly to Daily</vt:lpstr>
      <vt:lpstr>GB hourly model</vt:lpstr>
      <vt:lpstr>Some GB demand insights</vt:lpstr>
      <vt:lpstr>Hourly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63</cp:revision>
  <dcterms:created xsi:type="dcterms:W3CDTF">2024-07-22T10:59:02Z</dcterms:created>
  <dcterms:modified xsi:type="dcterms:W3CDTF">2024-10-02T11:53:10Z</dcterms:modified>
</cp:coreProperties>
</file>